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9144000" cy="5143500" type="screen16x9"/>
  <p:notesSz cx="6858000" cy="9144000"/>
  <p:embeddedFontLst>
    <p:embeddedFont>
      <p:font typeface="Roboto" panose="020B0604020202020204" charset="0"/>
      <p:regular r:id="rId61"/>
      <p:bold r:id="rId62"/>
      <p:italic r:id="rId63"/>
      <p:boldItalic r:id="rId64"/>
    </p:embeddedFont>
    <p:embeddedFont>
      <p:font typeface="Oswald" panose="020B0604020202020204" charset="0"/>
      <p:regular r:id="rId65"/>
      <p:bold r:id="rId66"/>
    </p:embeddedFont>
    <p:embeddedFont>
      <p:font typeface="Inconsolata" panose="020B0604020202020204" charset="0"/>
      <p:regular r:id="rId67"/>
      <p:bold r:id="rId68"/>
    </p:embeddedFont>
    <p:embeddedFont>
      <p:font typeface="Montserrat" panose="020B0604020202020204" charset="0"/>
      <p:regular r:id="rId69"/>
      <p:bold r:id="rId70"/>
      <p:italic r:id="rId71"/>
      <p:boldItalic r:id="rId72"/>
    </p:embeddedFont>
    <p:embeddedFont>
      <p:font typeface="Source Code Pro" panose="020B0604020202020204"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74"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1786b45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1786b45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1786b452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1786b452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1786b452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1786b452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d7243296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d7243296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d7243296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d7243296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d7243296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d7243296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d7243296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d7243296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d7243296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d7243296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d7243296f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d7243296f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d7243296f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d7243296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4e07dad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c4e07dad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1786b4523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1786b452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1786b4523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1786b4523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786b4523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786b4523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d7243296f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d7243296f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d7243296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d7243296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d7243296f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d7243296f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d7243296f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d7243296f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d7243296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d7243296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1786b452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1786b452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1786b4523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1786b4523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d724329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d724329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1786b452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1786b452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1786b452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1786b452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d7243296f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d7243296f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1786b452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1786b452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d7243296f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d7243296f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d7243296f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d7243296f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1786b452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1786b452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1786b452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1786b452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1786b452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1786b452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1786b452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1786b452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1786b4523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1786b4523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d7243296f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d7243296f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d7243296f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d7243296f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d7243296f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d7243296f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1786b4523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1786b4523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1786b4523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1786b4523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d7243296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d7243296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d7243296f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d7243296f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d7243296f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d7243296f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d7243296f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d7243296f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d7243296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d7243296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d7243296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d7243296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d7243296f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d7243296f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d7243296f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d7243296f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d7243296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d7243296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1786b4523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21786b4523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1786b4523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1786b4523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1786b4523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21786b4523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d7243296f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d7243296f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1786b45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1786b45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d7243296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d7243296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d7243296f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d7243296f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1786b452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1786b452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786b4523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1786b452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58" name="Google Shape;58;p14"/>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600"/>
              <a:buFont typeface="Oswald"/>
              <a:buNone/>
              <a:defRPr sz="3600">
                <a:latin typeface="Oswald"/>
                <a:ea typeface="Oswald"/>
                <a:cs typeface="Oswald"/>
                <a:sym typeface="Oswald"/>
              </a:defRPr>
            </a:lvl1pPr>
            <a:lvl2pPr lvl="1" algn="ctr" rtl="0">
              <a:lnSpc>
                <a:spcPct val="100000"/>
              </a:lnSpc>
              <a:spcBef>
                <a:spcPts val="0"/>
              </a:spcBef>
              <a:spcAft>
                <a:spcPts val="0"/>
              </a:spcAft>
              <a:buSzPts val="3600"/>
              <a:buFont typeface="Oswald"/>
              <a:buNone/>
              <a:defRPr sz="3600">
                <a:latin typeface="Oswald"/>
                <a:ea typeface="Oswald"/>
                <a:cs typeface="Oswald"/>
                <a:sym typeface="Oswald"/>
              </a:defRPr>
            </a:lvl2pPr>
            <a:lvl3pPr lvl="2" algn="ctr" rtl="0">
              <a:lnSpc>
                <a:spcPct val="100000"/>
              </a:lnSpc>
              <a:spcBef>
                <a:spcPts val="0"/>
              </a:spcBef>
              <a:spcAft>
                <a:spcPts val="0"/>
              </a:spcAft>
              <a:buSzPts val="3600"/>
              <a:buFont typeface="Oswald"/>
              <a:buNone/>
              <a:defRPr sz="3600">
                <a:latin typeface="Oswald"/>
                <a:ea typeface="Oswald"/>
                <a:cs typeface="Oswald"/>
                <a:sym typeface="Oswald"/>
              </a:defRPr>
            </a:lvl3pPr>
            <a:lvl4pPr lvl="3" algn="ctr" rtl="0">
              <a:lnSpc>
                <a:spcPct val="100000"/>
              </a:lnSpc>
              <a:spcBef>
                <a:spcPts val="0"/>
              </a:spcBef>
              <a:spcAft>
                <a:spcPts val="0"/>
              </a:spcAft>
              <a:buSzPts val="3600"/>
              <a:buFont typeface="Oswald"/>
              <a:buNone/>
              <a:defRPr sz="3600">
                <a:latin typeface="Oswald"/>
                <a:ea typeface="Oswald"/>
                <a:cs typeface="Oswald"/>
                <a:sym typeface="Oswald"/>
              </a:defRPr>
            </a:lvl4pPr>
            <a:lvl5pPr lvl="4" algn="ctr" rtl="0">
              <a:lnSpc>
                <a:spcPct val="100000"/>
              </a:lnSpc>
              <a:spcBef>
                <a:spcPts val="0"/>
              </a:spcBef>
              <a:spcAft>
                <a:spcPts val="0"/>
              </a:spcAft>
              <a:buSzPts val="3600"/>
              <a:buFont typeface="Oswald"/>
              <a:buNone/>
              <a:defRPr sz="3600">
                <a:latin typeface="Oswald"/>
                <a:ea typeface="Oswald"/>
                <a:cs typeface="Oswald"/>
                <a:sym typeface="Oswald"/>
              </a:defRPr>
            </a:lvl5pPr>
            <a:lvl6pPr lvl="5" algn="ctr" rtl="0">
              <a:lnSpc>
                <a:spcPct val="100000"/>
              </a:lnSpc>
              <a:spcBef>
                <a:spcPts val="0"/>
              </a:spcBef>
              <a:spcAft>
                <a:spcPts val="0"/>
              </a:spcAft>
              <a:buSzPts val="3600"/>
              <a:buFont typeface="Oswald"/>
              <a:buNone/>
              <a:defRPr sz="3600">
                <a:latin typeface="Oswald"/>
                <a:ea typeface="Oswald"/>
                <a:cs typeface="Oswald"/>
                <a:sym typeface="Oswald"/>
              </a:defRPr>
            </a:lvl6pPr>
            <a:lvl7pPr lvl="6" algn="ctr" rtl="0">
              <a:lnSpc>
                <a:spcPct val="100000"/>
              </a:lnSpc>
              <a:spcBef>
                <a:spcPts val="0"/>
              </a:spcBef>
              <a:spcAft>
                <a:spcPts val="0"/>
              </a:spcAft>
              <a:buSzPts val="3600"/>
              <a:buFont typeface="Oswald"/>
              <a:buNone/>
              <a:defRPr sz="3600">
                <a:latin typeface="Oswald"/>
                <a:ea typeface="Oswald"/>
                <a:cs typeface="Oswald"/>
                <a:sym typeface="Oswald"/>
              </a:defRPr>
            </a:lvl7pPr>
            <a:lvl8pPr lvl="7" algn="ctr" rtl="0">
              <a:lnSpc>
                <a:spcPct val="100000"/>
              </a:lnSpc>
              <a:spcBef>
                <a:spcPts val="0"/>
              </a:spcBef>
              <a:spcAft>
                <a:spcPts val="0"/>
              </a:spcAft>
              <a:buSzPts val="3600"/>
              <a:buFont typeface="Oswald"/>
              <a:buNone/>
              <a:defRPr sz="3600">
                <a:latin typeface="Oswald"/>
                <a:ea typeface="Oswald"/>
                <a:cs typeface="Oswald"/>
                <a:sym typeface="Oswald"/>
              </a:defRPr>
            </a:lvl8pPr>
            <a:lvl9pPr lvl="8" algn="ctr" rtl="0">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66" name="Google Shape;66;p1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16"/>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71" name="Google Shape;71;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2" name="Google Shape;72;p17"/>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7"/>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Google Shape;7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80" name="Google Shape;80;p19"/>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9"/>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2" name="Google Shape;8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85" name="Google Shape;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21"/>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89" name="Google Shape;89;p21"/>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600"/>
              <a:buNone/>
              <a:defRPr sz="4600">
                <a:solidFill>
                  <a:schemeClr val="lt1"/>
                </a:solidFill>
              </a:defRPr>
            </a:lvl1pPr>
            <a:lvl2pPr lvl="1" algn="ctr" rtl="0">
              <a:spcBef>
                <a:spcPts val="0"/>
              </a:spcBef>
              <a:spcAft>
                <a:spcPts val="0"/>
              </a:spcAft>
              <a:buClr>
                <a:schemeClr val="lt1"/>
              </a:buClr>
              <a:buSzPts val="4600"/>
              <a:buNone/>
              <a:defRPr sz="4600">
                <a:solidFill>
                  <a:schemeClr val="lt1"/>
                </a:solidFill>
              </a:defRPr>
            </a:lvl2pPr>
            <a:lvl3pPr lvl="2" algn="ctr" rtl="0">
              <a:spcBef>
                <a:spcPts val="0"/>
              </a:spcBef>
              <a:spcAft>
                <a:spcPts val="0"/>
              </a:spcAft>
              <a:buClr>
                <a:schemeClr val="lt1"/>
              </a:buClr>
              <a:buSzPts val="4600"/>
              <a:buNone/>
              <a:defRPr sz="4600">
                <a:solidFill>
                  <a:schemeClr val="lt1"/>
                </a:solidFill>
              </a:defRPr>
            </a:lvl3pPr>
            <a:lvl4pPr lvl="3" algn="ctr" rtl="0">
              <a:spcBef>
                <a:spcPts val="0"/>
              </a:spcBef>
              <a:spcAft>
                <a:spcPts val="0"/>
              </a:spcAft>
              <a:buClr>
                <a:schemeClr val="lt1"/>
              </a:buClr>
              <a:buSzPts val="4600"/>
              <a:buNone/>
              <a:defRPr sz="4600">
                <a:solidFill>
                  <a:schemeClr val="lt1"/>
                </a:solidFill>
              </a:defRPr>
            </a:lvl4pPr>
            <a:lvl5pPr lvl="4" algn="ctr" rtl="0">
              <a:spcBef>
                <a:spcPts val="0"/>
              </a:spcBef>
              <a:spcAft>
                <a:spcPts val="0"/>
              </a:spcAft>
              <a:buClr>
                <a:schemeClr val="lt1"/>
              </a:buClr>
              <a:buSzPts val="4600"/>
              <a:buNone/>
              <a:defRPr sz="4600">
                <a:solidFill>
                  <a:schemeClr val="lt1"/>
                </a:solidFill>
              </a:defRPr>
            </a:lvl5pPr>
            <a:lvl6pPr lvl="5" algn="ctr" rtl="0">
              <a:spcBef>
                <a:spcPts val="0"/>
              </a:spcBef>
              <a:spcAft>
                <a:spcPts val="0"/>
              </a:spcAft>
              <a:buClr>
                <a:schemeClr val="lt1"/>
              </a:buClr>
              <a:buSzPts val="4600"/>
              <a:buNone/>
              <a:defRPr sz="4600">
                <a:solidFill>
                  <a:schemeClr val="lt1"/>
                </a:solidFill>
              </a:defRPr>
            </a:lvl6pPr>
            <a:lvl7pPr lvl="6" algn="ctr" rtl="0">
              <a:spcBef>
                <a:spcPts val="0"/>
              </a:spcBef>
              <a:spcAft>
                <a:spcPts val="0"/>
              </a:spcAft>
              <a:buClr>
                <a:schemeClr val="lt1"/>
              </a:buClr>
              <a:buSzPts val="4600"/>
              <a:buNone/>
              <a:defRPr sz="4600">
                <a:solidFill>
                  <a:schemeClr val="lt1"/>
                </a:solidFill>
              </a:defRPr>
            </a:lvl7pPr>
            <a:lvl8pPr lvl="7" algn="ctr" rtl="0">
              <a:spcBef>
                <a:spcPts val="0"/>
              </a:spcBef>
              <a:spcAft>
                <a:spcPts val="0"/>
              </a:spcAft>
              <a:buClr>
                <a:schemeClr val="lt1"/>
              </a:buClr>
              <a:buSzPts val="4600"/>
              <a:buNone/>
              <a:defRPr sz="4600">
                <a:solidFill>
                  <a:schemeClr val="lt1"/>
                </a:solidFill>
              </a:defRPr>
            </a:lvl8pPr>
            <a:lvl9pPr lvl="8" algn="ctr" rtl="0">
              <a:spcBef>
                <a:spcPts val="0"/>
              </a:spcBef>
              <a:spcAft>
                <a:spcPts val="0"/>
              </a:spcAft>
              <a:buClr>
                <a:schemeClr val="lt1"/>
              </a:buClr>
              <a:buSzPts val="4600"/>
              <a:buNone/>
              <a:defRPr sz="4600">
                <a:solidFill>
                  <a:schemeClr val="lt1"/>
                </a:solidFill>
              </a:defRPr>
            </a:lvl9pPr>
          </a:lstStyle>
          <a:p>
            <a:endParaRPr/>
          </a:p>
        </p:txBody>
      </p:sp>
      <p:sp>
        <p:nvSpPr>
          <p:cNvPr id="90" name="Google Shape;90;p21"/>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sz="1900">
                <a:solidFill>
                  <a:schemeClr val="lt1"/>
                </a:solidFill>
              </a:defRPr>
            </a:lvl2pPr>
            <a:lvl3pPr lvl="2" algn="ctr" rtl="0">
              <a:lnSpc>
                <a:spcPct val="100000"/>
              </a:lnSpc>
              <a:spcBef>
                <a:spcPts val="0"/>
              </a:spcBef>
              <a:spcAft>
                <a:spcPts val="0"/>
              </a:spcAft>
              <a:buClr>
                <a:schemeClr val="lt1"/>
              </a:buClr>
              <a:buSzPts val="1900"/>
              <a:buNone/>
              <a:defRPr sz="1900">
                <a:solidFill>
                  <a:schemeClr val="lt1"/>
                </a:solidFill>
              </a:defRPr>
            </a:lvl3pPr>
            <a:lvl4pPr lvl="3" algn="ctr" rtl="0">
              <a:lnSpc>
                <a:spcPct val="100000"/>
              </a:lnSpc>
              <a:spcBef>
                <a:spcPts val="0"/>
              </a:spcBef>
              <a:spcAft>
                <a:spcPts val="0"/>
              </a:spcAft>
              <a:buClr>
                <a:schemeClr val="lt1"/>
              </a:buClr>
              <a:buSzPts val="1900"/>
              <a:buNone/>
              <a:defRPr sz="1900">
                <a:solidFill>
                  <a:schemeClr val="lt1"/>
                </a:solidFill>
              </a:defRPr>
            </a:lvl4pPr>
            <a:lvl5pPr lvl="4" algn="ctr" rtl="0">
              <a:lnSpc>
                <a:spcPct val="100000"/>
              </a:lnSpc>
              <a:spcBef>
                <a:spcPts val="0"/>
              </a:spcBef>
              <a:spcAft>
                <a:spcPts val="0"/>
              </a:spcAft>
              <a:buClr>
                <a:schemeClr val="lt1"/>
              </a:buClr>
              <a:buSzPts val="1900"/>
              <a:buNone/>
              <a:defRPr sz="1900">
                <a:solidFill>
                  <a:schemeClr val="lt1"/>
                </a:solidFill>
              </a:defRPr>
            </a:lvl5pPr>
            <a:lvl6pPr lvl="5" algn="ctr" rtl="0">
              <a:lnSpc>
                <a:spcPct val="100000"/>
              </a:lnSpc>
              <a:spcBef>
                <a:spcPts val="0"/>
              </a:spcBef>
              <a:spcAft>
                <a:spcPts val="0"/>
              </a:spcAft>
              <a:buClr>
                <a:schemeClr val="lt1"/>
              </a:buClr>
              <a:buSzPts val="1900"/>
              <a:buNone/>
              <a:defRPr sz="1900">
                <a:solidFill>
                  <a:schemeClr val="lt1"/>
                </a:solidFill>
              </a:defRPr>
            </a:lvl6pPr>
            <a:lvl7pPr lvl="6" algn="ctr" rtl="0">
              <a:lnSpc>
                <a:spcPct val="100000"/>
              </a:lnSpc>
              <a:spcBef>
                <a:spcPts val="0"/>
              </a:spcBef>
              <a:spcAft>
                <a:spcPts val="0"/>
              </a:spcAft>
              <a:buClr>
                <a:schemeClr val="lt1"/>
              </a:buClr>
              <a:buSzPts val="1900"/>
              <a:buNone/>
              <a:defRPr sz="1900">
                <a:solidFill>
                  <a:schemeClr val="lt1"/>
                </a:solidFill>
              </a:defRPr>
            </a:lvl7pPr>
            <a:lvl8pPr lvl="7" algn="ctr" rtl="0">
              <a:lnSpc>
                <a:spcPct val="100000"/>
              </a:lnSpc>
              <a:spcBef>
                <a:spcPts val="0"/>
              </a:spcBef>
              <a:spcAft>
                <a:spcPts val="0"/>
              </a:spcAft>
              <a:buClr>
                <a:schemeClr val="lt1"/>
              </a:buClr>
              <a:buSzPts val="1900"/>
              <a:buNone/>
              <a:defRPr sz="1900">
                <a:solidFill>
                  <a:schemeClr val="lt1"/>
                </a:solidFill>
              </a:defRPr>
            </a:lvl8pPr>
            <a:lvl9pPr lvl="8" algn="ctr" rtl="0">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91" name="Google Shape;91;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2" name="Google Shape;9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95" name="Google Shape;9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98" name="Google Shape;98;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0" name="Google Shape;10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52" name="Google Shape;52;p13"/>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Source Code Pro"/>
                <a:ea typeface="Source Code Pro"/>
                <a:cs typeface="Source Code Pro"/>
                <a:sym typeface="Source Code Pro"/>
              </a:defRPr>
            </a:lvl1pPr>
            <a:lvl2pPr lvl="1" algn="r" rtl="0">
              <a:buNone/>
              <a:defRPr sz="1000">
                <a:solidFill>
                  <a:schemeClr val="dk2"/>
                </a:solidFill>
                <a:latin typeface="Source Code Pro"/>
                <a:ea typeface="Source Code Pro"/>
                <a:cs typeface="Source Code Pro"/>
                <a:sym typeface="Source Code Pro"/>
              </a:defRPr>
            </a:lvl2pPr>
            <a:lvl3pPr lvl="2" algn="r" rtl="0">
              <a:buNone/>
              <a:defRPr sz="1000">
                <a:solidFill>
                  <a:schemeClr val="dk2"/>
                </a:solidFill>
                <a:latin typeface="Source Code Pro"/>
                <a:ea typeface="Source Code Pro"/>
                <a:cs typeface="Source Code Pro"/>
                <a:sym typeface="Source Code Pro"/>
              </a:defRPr>
            </a:lvl3pPr>
            <a:lvl4pPr lvl="3" algn="r" rtl="0">
              <a:buNone/>
              <a:defRPr sz="1000">
                <a:solidFill>
                  <a:schemeClr val="dk2"/>
                </a:solidFill>
                <a:latin typeface="Source Code Pro"/>
                <a:ea typeface="Source Code Pro"/>
                <a:cs typeface="Source Code Pro"/>
                <a:sym typeface="Source Code Pro"/>
              </a:defRPr>
            </a:lvl4pPr>
            <a:lvl5pPr lvl="4" algn="r" rtl="0">
              <a:buNone/>
              <a:defRPr sz="1000">
                <a:solidFill>
                  <a:schemeClr val="dk2"/>
                </a:solidFill>
                <a:latin typeface="Source Code Pro"/>
                <a:ea typeface="Source Code Pro"/>
                <a:cs typeface="Source Code Pro"/>
                <a:sym typeface="Source Code Pro"/>
              </a:defRPr>
            </a:lvl5pPr>
            <a:lvl6pPr lvl="5" algn="r" rtl="0">
              <a:buNone/>
              <a:defRPr sz="1000">
                <a:solidFill>
                  <a:schemeClr val="dk2"/>
                </a:solidFill>
                <a:latin typeface="Source Code Pro"/>
                <a:ea typeface="Source Code Pro"/>
                <a:cs typeface="Source Code Pro"/>
                <a:sym typeface="Source Code Pro"/>
              </a:defRPr>
            </a:lvl6pPr>
            <a:lvl7pPr lvl="6" algn="r" rtl="0">
              <a:buNone/>
              <a:defRPr sz="1000">
                <a:solidFill>
                  <a:schemeClr val="dk2"/>
                </a:solidFill>
                <a:latin typeface="Source Code Pro"/>
                <a:ea typeface="Source Code Pro"/>
                <a:cs typeface="Source Code Pro"/>
                <a:sym typeface="Source Code Pro"/>
              </a:defRPr>
            </a:lvl7pPr>
            <a:lvl8pPr lvl="7" algn="r" rtl="0">
              <a:buNone/>
              <a:defRPr sz="1000">
                <a:solidFill>
                  <a:schemeClr val="dk2"/>
                </a:solidFill>
                <a:latin typeface="Source Code Pro"/>
                <a:ea typeface="Source Code Pro"/>
                <a:cs typeface="Source Code Pro"/>
                <a:sym typeface="Source Code Pro"/>
              </a:defRPr>
            </a:lvl8pPr>
            <a:lvl9pPr lvl="8" algn="r" rtl="0">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xmlns:mc="http://schemas.openxmlformats.org/markup-compatibility/2006" xmlns:p14="http://schemas.microsoft.com/office/powerpoint/2010/main">
    <mc:Choice Requires="p14">
      <p:transition p14:dur="0">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Logistic Regression</a:t>
            </a:r>
            <a:endParaRPr b="1">
              <a:latin typeface="Montserrat"/>
              <a:ea typeface="Montserrat"/>
              <a:cs typeface="Montserrat"/>
              <a:sym typeface="Montserrat"/>
            </a:endParaRPr>
          </a:p>
        </p:txBody>
      </p:sp>
      <p:sp>
        <p:nvSpPr>
          <p:cNvPr id="108" name="Google Shape;108;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learn something! </a:t>
            </a:r>
            <a:endParaRPr/>
          </a:p>
        </p:txBody>
      </p:sp>
      <p:pic>
        <p:nvPicPr>
          <p:cNvPr id="109" name="Google Shape;109;p25"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110" name="Google Shape;110;p25"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18" name="Google Shape;218;p34"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219" name="Google Shape;219;p34"/>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20" name="Google Shape;220;p34"/>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21" name="Google Shape;221;p34"/>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22" name="Google Shape;222;p34"/>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23" name="Google Shape;223;p34"/>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24" name="Google Shape;224;p34"/>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25" name="Google Shape;225;p34"/>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26" name="Google Shape;226;p34"/>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can’t use a normal linear regression model on binary groups. It won’t lead to a good fit:</a:t>
            </a:r>
            <a:endParaRPr sz="2200">
              <a:solidFill>
                <a:srgbClr val="313131"/>
              </a:solidFill>
              <a:highlight>
                <a:schemeClr val="lt1"/>
              </a:highlight>
              <a:latin typeface="Montserrat"/>
              <a:ea typeface="Montserrat"/>
              <a:cs typeface="Montserrat"/>
              <a:sym typeface="Montserrat"/>
            </a:endParaRPr>
          </a:p>
        </p:txBody>
      </p:sp>
      <p:pic>
        <p:nvPicPr>
          <p:cNvPr id="227" name="Google Shape;227;p34" descr="Screen Shot 2017-05-01 at 6.55.53 PM.png"/>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28" name="Google Shape;228;p34"/>
          <p:cNvCxnSpPr/>
          <p:nvPr/>
        </p:nvCxnSpPr>
        <p:spPr>
          <a:xfrm rot="10800000" flipH="1">
            <a:off x="2968825" y="1966950"/>
            <a:ext cx="4092900" cy="2932200"/>
          </a:xfrm>
          <a:prstGeom prst="straightConnector1">
            <a:avLst/>
          </a:prstGeom>
          <a:noFill/>
          <a:ln w="38100" cap="flat" cmpd="sng">
            <a:solidFill>
              <a:srgbClr val="FF0000"/>
            </a:solidFill>
            <a:prstDash val="solid"/>
            <a:round/>
            <a:headEnd type="triangle" w="med" len="med"/>
            <a:tailEnd type="triangle" w="med" len="med"/>
          </a:ln>
        </p:spPr>
      </p:cxnSp>
      <p:pic>
        <p:nvPicPr>
          <p:cNvPr id="229" name="Google Shape;229;p34"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35" name="Google Shape;235;p35"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236" name="Google Shape;236;p35"/>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37" name="Google Shape;237;p35"/>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38" name="Google Shape;238;p35"/>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39" name="Google Shape;239;p35"/>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40" name="Google Shape;240;p35"/>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41" name="Google Shape;241;p35"/>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42" name="Google Shape;242;p35"/>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43" name="Google Shape;243;p35"/>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need a function that will fit binary categorical data!</a:t>
            </a:r>
            <a:endParaRPr sz="2200">
              <a:solidFill>
                <a:srgbClr val="313131"/>
              </a:solidFill>
              <a:highlight>
                <a:schemeClr val="lt1"/>
              </a:highlight>
              <a:latin typeface="Montserrat"/>
              <a:ea typeface="Montserrat"/>
              <a:cs typeface="Montserrat"/>
              <a:sym typeface="Montserrat"/>
            </a:endParaRPr>
          </a:p>
        </p:txBody>
      </p:sp>
      <p:pic>
        <p:nvPicPr>
          <p:cNvPr id="244" name="Google Shape;244;p35" descr="Screen Shot 2017-05-01 at 6.55.53 PM.png"/>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45" name="Google Shape;245;p35"/>
          <p:cNvCxnSpPr/>
          <p:nvPr/>
        </p:nvCxnSpPr>
        <p:spPr>
          <a:xfrm rot="10800000" flipH="1">
            <a:off x="2968825" y="1966950"/>
            <a:ext cx="4092900" cy="2932200"/>
          </a:xfrm>
          <a:prstGeom prst="straightConnector1">
            <a:avLst/>
          </a:prstGeom>
          <a:noFill/>
          <a:ln w="38100" cap="flat" cmpd="sng">
            <a:solidFill>
              <a:srgbClr val="FF0000"/>
            </a:solidFill>
            <a:prstDash val="solid"/>
            <a:round/>
            <a:headEnd type="triangle" w="med" len="med"/>
            <a:tailEnd type="triangle" w="med" len="med"/>
          </a:ln>
        </p:spPr>
      </p:cxnSp>
      <p:pic>
        <p:nvPicPr>
          <p:cNvPr id="246" name="Google Shape;246;p35"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52" name="Google Shape;252;p36"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253" name="Google Shape;253;p36"/>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54" name="Google Shape;254;p36"/>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55" name="Google Shape;255;p36"/>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56" name="Google Shape;256;p36"/>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57" name="Google Shape;257;p36"/>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58" name="Google Shape;258;p36"/>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59" name="Google Shape;259;p36"/>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60" name="Google Shape;260;p36"/>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It would be great if we could find a function with this sort of behavior:</a:t>
            </a:r>
            <a:endParaRPr sz="2200">
              <a:solidFill>
                <a:srgbClr val="313131"/>
              </a:solidFill>
              <a:highlight>
                <a:schemeClr val="lt1"/>
              </a:highlight>
              <a:latin typeface="Montserrat"/>
              <a:ea typeface="Montserrat"/>
              <a:cs typeface="Montserrat"/>
              <a:sym typeface="Montserrat"/>
            </a:endParaRPr>
          </a:p>
        </p:txBody>
      </p:sp>
      <p:pic>
        <p:nvPicPr>
          <p:cNvPr id="261" name="Google Shape;261;p36" descr="Screen Shot 2017-05-01 at 6.56.05 PM.png"/>
          <p:cNvPicPr preferRelativeResize="0"/>
          <p:nvPr/>
        </p:nvPicPr>
        <p:blipFill>
          <a:blip r:embed="rId4">
            <a:alphaModFix/>
          </a:blip>
          <a:stretch>
            <a:fillRect/>
          </a:stretch>
        </p:blipFill>
        <p:spPr>
          <a:xfrm>
            <a:off x="1989900" y="2153675"/>
            <a:ext cx="5516600" cy="2989826"/>
          </a:xfrm>
          <a:prstGeom prst="rect">
            <a:avLst/>
          </a:prstGeom>
          <a:noFill/>
          <a:ln>
            <a:noFill/>
          </a:ln>
        </p:spPr>
      </p:pic>
      <p:pic>
        <p:nvPicPr>
          <p:cNvPr id="262" name="Google Shape;262;p36"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7"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268" name="Google Shape;268;p37"/>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69" name="Google Shape;269;p37"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270" name="Google Shape;270;p37"/>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71" name="Google Shape;271;p37"/>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72" name="Google Shape;272;p37"/>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73" name="Google Shape;273;p37"/>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74" name="Google Shape;274;p37"/>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75" name="Google Shape;275;p37"/>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76" name="Google Shape;276;p37"/>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77" name="Google Shape;277;p37"/>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Sigmoid (aka Logistic) Function takes in any value and outputs it to be between 0 and 1.</a:t>
            </a:r>
            <a:endParaRPr sz="2200">
              <a:solidFill>
                <a:srgbClr val="313131"/>
              </a:solidFill>
              <a:highlight>
                <a:schemeClr val="lt1"/>
              </a:highlight>
              <a:latin typeface="Montserrat"/>
              <a:ea typeface="Montserrat"/>
              <a:cs typeface="Montserrat"/>
              <a:sym typeface="Montserrat"/>
            </a:endParaRPr>
          </a:p>
        </p:txBody>
      </p:sp>
      <p:pic>
        <p:nvPicPr>
          <p:cNvPr id="278" name="Google Shape;278;p37"/>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38"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284" name="Google Shape;284;p38"/>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85" name="Google Shape;285;p38"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286" name="Google Shape;286;p38"/>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87" name="Google Shape;287;p38"/>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88" name="Google Shape;288;p38"/>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89" name="Google Shape;289;p38"/>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90" name="Google Shape;290;p38"/>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91" name="Google Shape;291;p38"/>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92" name="Google Shape;292;p38"/>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93" name="Google Shape;293;p38"/>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294" name="Google Shape;294;p38"/>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9"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300" name="Google Shape;300;p39"/>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301" name="Google Shape;301;p39"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302" name="Google Shape;302;p39"/>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03" name="Google Shape;303;p39"/>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04" name="Google Shape;304;p39"/>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05" name="Google Shape;305;p39"/>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06" name="Google Shape;306;p39"/>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07" name="Google Shape;307;p39"/>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08" name="Google Shape;308;p39"/>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09" name="Google Shape;309;p39"/>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310" name="Google Shape;310;p39"/>
          <p:cNvPicPr preferRelativeResize="0"/>
          <p:nvPr/>
        </p:nvPicPr>
        <p:blipFill>
          <a:blip r:embed="rId4">
            <a:alphaModFix/>
          </a:blip>
          <a:stretch>
            <a:fillRect/>
          </a:stretch>
        </p:blipFill>
        <p:spPr>
          <a:xfrm>
            <a:off x="1887350" y="2184625"/>
            <a:ext cx="4882899" cy="261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40"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316" name="Google Shape;316;p40"/>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317" name="Google Shape;317;p40"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318" name="Google Shape;318;p40"/>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19" name="Google Shape;319;p40"/>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20" name="Google Shape;320;p40"/>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21" name="Google Shape;321;p40"/>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22" name="Google Shape;322;p40"/>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23" name="Google Shape;323;p40"/>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24" name="Google Shape;324;p40"/>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25" name="Google Shape;325;p40"/>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results in a probability from 0 to 1 of belonging in the 1 class.</a:t>
            </a:r>
            <a:endParaRPr sz="2200">
              <a:solidFill>
                <a:srgbClr val="313131"/>
              </a:solidFill>
              <a:highlight>
                <a:schemeClr val="lt1"/>
              </a:highlight>
              <a:latin typeface="Montserrat"/>
              <a:ea typeface="Montserrat"/>
              <a:cs typeface="Montserrat"/>
              <a:sym typeface="Montserrat"/>
            </a:endParaRPr>
          </a:p>
        </p:txBody>
      </p:sp>
      <p:pic>
        <p:nvPicPr>
          <p:cNvPr id="326" name="Google Shape;326;p40"/>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1"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332" name="Google Shape;332;p41"/>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333" name="Google Shape;333;p41"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334" name="Google Shape;334;p41"/>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35" name="Google Shape;335;p41"/>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36" name="Google Shape;336;p41"/>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37" name="Google Shape;337;p41"/>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38" name="Google Shape;338;p41"/>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39" name="Google Shape;339;p41"/>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40" name="Google Shape;340;p41"/>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41" name="Google Shape;341;p41"/>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set a cutoff point at 0.5, anything below it results in class 0, anything above is class 1.</a:t>
            </a:r>
            <a:endParaRPr sz="2200">
              <a:solidFill>
                <a:srgbClr val="313131"/>
              </a:solidFill>
              <a:highlight>
                <a:schemeClr val="lt1"/>
              </a:highlight>
              <a:latin typeface="Montserrat"/>
              <a:ea typeface="Montserrat"/>
              <a:cs typeface="Montserrat"/>
              <a:sym typeface="Montserrat"/>
            </a:endParaRPr>
          </a:p>
        </p:txBody>
      </p:sp>
      <p:pic>
        <p:nvPicPr>
          <p:cNvPr id="342" name="Google Shape;342;p41"/>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43" name="Google Shape;343;p41"/>
          <p:cNvCxnSpPr/>
          <p:nvPr/>
        </p:nvCxnSpPr>
        <p:spPr>
          <a:xfrm>
            <a:off x="2697825" y="3492875"/>
            <a:ext cx="3882900" cy="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42"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349" name="Google Shape;349;p42"/>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350" name="Google Shape;350;p42"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351" name="Google Shape;351;p42"/>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52" name="Google Shape;352;p42"/>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53" name="Google Shape;353;p42"/>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54" name="Google Shape;354;p42"/>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55" name="Google Shape;355;p42"/>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56" name="Google Shape;356;p42"/>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57" name="Google Shape;357;p42"/>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Review</a:t>
            </a:r>
            <a:endParaRPr sz="3000">
              <a:solidFill>
                <a:srgbClr val="2A3990"/>
              </a:solidFill>
              <a:latin typeface="Roboto"/>
              <a:ea typeface="Roboto"/>
              <a:cs typeface="Roboto"/>
              <a:sym typeface="Roboto"/>
            </a:endParaRPr>
          </a:p>
        </p:txBody>
      </p:sp>
      <p:sp>
        <p:nvSpPr>
          <p:cNvPr id="358" name="Google Shape;358;p42"/>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use the logistic function to output a value ranging from 0 to 1. Based off of this probability we assign a class.</a:t>
            </a:r>
            <a:endParaRPr sz="2200">
              <a:solidFill>
                <a:srgbClr val="313131"/>
              </a:solidFill>
              <a:highlight>
                <a:schemeClr val="lt1"/>
              </a:highlight>
              <a:latin typeface="Montserrat"/>
              <a:ea typeface="Montserrat"/>
              <a:cs typeface="Montserrat"/>
              <a:sym typeface="Montserrat"/>
            </a:endParaRPr>
          </a:p>
        </p:txBody>
      </p:sp>
      <p:pic>
        <p:nvPicPr>
          <p:cNvPr id="359" name="Google Shape;359;p42"/>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60" name="Google Shape;360;p42"/>
          <p:cNvCxnSpPr/>
          <p:nvPr/>
        </p:nvCxnSpPr>
        <p:spPr>
          <a:xfrm>
            <a:off x="2697825" y="3492875"/>
            <a:ext cx="3882900" cy="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43"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366" name="Google Shape;366;p43"/>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367" name="Google Shape;367;p43"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368" name="Google Shape;368;p43"/>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69" name="Google Shape;369;p43"/>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70" name="Google Shape;370;p43"/>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71" name="Google Shape;371;p43"/>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72" name="Google Shape;372;p43"/>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73" name="Google Shape;373;p43"/>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74" name="Google Shape;374;p43"/>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375" name="Google Shape;375;p43"/>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After you train a logistic regression model on some training data, you will evaluate your model’s performance on some test data.</a:t>
            </a:r>
            <a:endParaRPr sz="2800">
              <a:solidFill>
                <a:srgbClr val="313131"/>
              </a:solidFill>
              <a:highlight>
                <a:schemeClr val="lt1"/>
              </a:highlight>
              <a:latin typeface="Montserrat"/>
              <a:ea typeface="Montserrat"/>
              <a:cs typeface="Montserrat"/>
              <a:sym typeface="Montserrat"/>
            </a:endParaRPr>
          </a:p>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You can use a confusion matrix to evaluate classification models.</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Not all labels are continuous, sometimes you need to predict categories, this is known as classification.</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Logistic Regression is one of the basic ways to perform classification (don’t be confused by the word “regression”)</a:t>
            </a:r>
            <a:endParaRPr sz="3000">
              <a:latin typeface="Montserrat"/>
              <a:ea typeface="Montserrat"/>
              <a:cs typeface="Montserrat"/>
              <a:sym typeface="Montserrat"/>
            </a:endParaRPr>
          </a:p>
        </p:txBody>
      </p:sp>
      <p:pic>
        <p:nvPicPr>
          <p:cNvPr id="117" name="Google Shape;117;p26"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118" name="Google Shape;118;p26"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381" name="Google Shape;381;p44"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382" name="Google Shape;382;p44"/>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83" name="Google Shape;383;p44"/>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84" name="Google Shape;384;p44"/>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85" name="Google Shape;385;p44"/>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86" name="Google Shape;386;p44"/>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87" name="Google Shape;387;p44"/>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88" name="Google Shape;388;p44"/>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389" name="Google Shape;389;p44" descr="Screen Shot 2017-05-01 at 7.20.32 PM.png"/>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5"/>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395" name="Google Shape;395;p45"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396" name="Google Shape;396;p45"/>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97" name="Google Shape;397;p45"/>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98" name="Google Shape;398;p45"/>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99" name="Google Shape;399;p45"/>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00" name="Google Shape;400;p45"/>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01" name="Google Shape;401;p45"/>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02" name="Google Shape;402;p45"/>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03" name="Google Shape;403;p45" descr="Screen Shot 2017-05-01 at 7.23.49 PM.png"/>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46"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409" name="Google Shape;409;p46"/>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410" name="Google Shape;410;p46"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411" name="Google Shape;411;p46"/>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12" name="Google Shape;412;p46"/>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13" name="Google Shape;413;p46"/>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14" name="Google Shape;414;p46"/>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15" name="Google Shape;415;p46"/>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16" name="Google Shape;416;p46"/>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17" name="Google Shape;417;p46"/>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418" name="Google Shape;418;p46"/>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47"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424" name="Google Shape;424;p47"/>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425" name="Google Shape;425;p47"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426" name="Google Shape;426;p47"/>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27" name="Google Shape;427;p47"/>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28" name="Google Shape;428;p47"/>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29" name="Google Shape;429;p47"/>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30" name="Google Shape;430;p47"/>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31" name="Google Shape;431;p47"/>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32" name="Google Shape;432;p47"/>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433" name="Google Shape;433;p47"/>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434" name="Google Shape;434;p47"/>
          <p:cNvPicPr preferRelativeResize="0"/>
          <p:nvPr/>
        </p:nvPicPr>
        <p:blipFill rotWithShape="1">
          <a:blip r:embed="rId4">
            <a:alphaModFix/>
          </a:blip>
          <a:srcRect/>
          <a:stretch/>
        </p:blipFill>
        <p:spPr>
          <a:xfrm>
            <a:off x="813600" y="2273452"/>
            <a:ext cx="3677100" cy="1943400"/>
          </a:xfrm>
          <a:prstGeom prst="rect">
            <a:avLst/>
          </a:prstGeom>
          <a:noFill/>
          <a:ln>
            <a:noFill/>
          </a:ln>
        </p:spPr>
      </p:pic>
      <p:sp>
        <p:nvSpPr>
          <p:cNvPr id="435" name="Google Shape;435;p47"/>
          <p:cNvSpPr txBox="1"/>
          <p:nvPr/>
        </p:nvSpPr>
        <p:spPr>
          <a:xfrm>
            <a:off x="4857775" y="1745150"/>
            <a:ext cx="40983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48"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441" name="Google Shape;441;p48"/>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442" name="Google Shape;442;p48"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443" name="Google Shape;443;p48"/>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44" name="Google Shape;444;p48"/>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45" name="Google Shape;445;p48"/>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46" name="Google Shape;446;p48"/>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47" name="Google Shape;447;p48"/>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48" name="Google Shape;448;p48"/>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49" name="Google Shape;449;p48"/>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50" name="Google Shape;450;p48"/>
          <p:cNvPicPr preferRelativeResize="0"/>
          <p:nvPr/>
        </p:nvPicPr>
        <p:blipFill rotWithShape="1">
          <a:blip r:embed="rId4">
            <a:alphaModFix/>
          </a:blip>
          <a:srcRect/>
          <a:stretch/>
        </p:blipFill>
        <p:spPr>
          <a:xfrm>
            <a:off x="415462" y="1313858"/>
            <a:ext cx="4407300" cy="2515800"/>
          </a:xfrm>
          <a:prstGeom prst="rect">
            <a:avLst/>
          </a:prstGeom>
          <a:noFill/>
          <a:ln>
            <a:noFill/>
          </a:ln>
        </p:spPr>
      </p:pic>
      <p:sp>
        <p:nvSpPr>
          <p:cNvPr id="451" name="Google Shape;451;p48"/>
          <p:cNvSpPr txBox="1"/>
          <p:nvPr/>
        </p:nvSpPr>
        <p:spPr>
          <a:xfrm>
            <a:off x="5305162" y="1426725"/>
            <a:ext cx="3657600" cy="201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500" b="0" i="0" u="none" strike="noStrike" cap="none">
                <a:solidFill>
                  <a:srgbClr val="000000"/>
                </a:solidFill>
                <a:latin typeface="Arial"/>
                <a:ea typeface="Arial"/>
                <a:cs typeface="Arial"/>
                <a:sym typeface="Arial"/>
              </a:rPr>
              <a:t>Basic Terminology:</a:t>
            </a:r>
            <a:endParaRPr/>
          </a:p>
          <a:p>
            <a:pPr marL="342900" marR="0" lvl="0" indent="-342900" algn="l" rtl="0">
              <a:spcBef>
                <a:spcPts val="0"/>
              </a:spcBef>
              <a:spcAft>
                <a:spcPts val="0"/>
              </a:spcAft>
              <a:buClr>
                <a:srgbClr val="000000"/>
              </a:buClr>
              <a:buSzPts val="2500"/>
              <a:buFont typeface="Arial"/>
              <a:buChar char="•"/>
            </a:pPr>
            <a:r>
              <a:rPr lang="en" sz="2500" b="0" i="0" u="none" strike="noStrike" cap="none">
                <a:solidFill>
                  <a:srgbClr val="000000"/>
                </a:solidFill>
                <a:latin typeface="Arial"/>
                <a:ea typeface="Arial"/>
                <a:cs typeface="Arial"/>
                <a:sym typeface="Arial"/>
              </a:rPr>
              <a:t>True Positives (TP)</a:t>
            </a:r>
            <a:endParaRPr/>
          </a:p>
          <a:p>
            <a:pPr marL="342900" marR="0" lvl="0" indent="-342900" algn="l" rtl="0">
              <a:spcBef>
                <a:spcPts val="0"/>
              </a:spcBef>
              <a:spcAft>
                <a:spcPts val="0"/>
              </a:spcAft>
              <a:buClr>
                <a:srgbClr val="000000"/>
              </a:buClr>
              <a:buSzPts val="2500"/>
              <a:buFont typeface="Arial"/>
              <a:buChar char="•"/>
            </a:pPr>
            <a:r>
              <a:rPr lang="en" sz="2500" b="0" i="0" u="none" strike="noStrike" cap="none">
                <a:solidFill>
                  <a:srgbClr val="000000"/>
                </a:solidFill>
                <a:latin typeface="Arial"/>
                <a:ea typeface="Arial"/>
                <a:cs typeface="Arial"/>
                <a:sym typeface="Arial"/>
              </a:rPr>
              <a:t>True Negatives (TN)</a:t>
            </a:r>
            <a:endParaRPr/>
          </a:p>
          <a:p>
            <a:pPr marL="342900" marR="0" lvl="0" indent="-342900" algn="l" rtl="0">
              <a:spcBef>
                <a:spcPts val="0"/>
              </a:spcBef>
              <a:spcAft>
                <a:spcPts val="0"/>
              </a:spcAft>
              <a:buClr>
                <a:srgbClr val="000000"/>
              </a:buClr>
              <a:buSzPts val="2500"/>
              <a:buFont typeface="Arial"/>
              <a:buChar char="•"/>
            </a:pPr>
            <a:r>
              <a:rPr lang="en" sz="2500" b="0" i="0" u="none" strike="noStrike" cap="none">
                <a:solidFill>
                  <a:srgbClr val="000000"/>
                </a:solidFill>
                <a:latin typeface="Arial"/>
                <a:ea typeface="Arial"/>
                <a:cs typeface="Arial"/>
                <a:sym typeface="Arial"/>
              </a:rPr>
              <a:t>False Positives (FP)</a:t>
            </a:r>
            <a:endParaRPr/>
          </a:p>
          <a:p>
            <a:pPr marL="342900" marR="0" lvl="0" indent="-342900" algn="l" rtl="0">
              <a:spcBef>
                <a:spcPts val="0"/>
              </a:spcBef>
              <a:spcAft>
                <a:spcPts val="0"/>
              </a:spcAft>
              <a:buClr>
                <a:srgbClr val="000000"/>
              </a:buClr>
              <a:buSzPts val="2500"/>
              <a:buFont typeface="Arial"/>
              <a:buChar char="•"/>
            </a:pPr>
            <a:r>
              <a:rPr lang="en" sz="2500" b="0" i="0" u="none" strike="noStrike" cap="none">
                <a:solidFill>
                  <a:srgbClr val="000000"/>
                </a:solidFill>
                <a:latin typeface="Arial"/>
                <a:ea typeface="Arial"/>
                <a:cs typeface="Arial"/>
                <a:sym typeface="Arial"/>
              </a:rPr>
              <a:t>False Negatives (FN)</a:t>
            </a:r>
            <a:endParaRPr sz="25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49"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457" name="Google Shape;457;p49"/>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458" name="Google Shape;458;p49"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459" name="Google Shape;459;p49"/>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60" name="Google Shape;460;p49"/>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61" name="Google Shape;461;p49"/>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62" name="Google Shape;462;p49"/>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63" name="Google Shape;463;p49"/>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64" name="Google Shape;464;p49"/>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65" name="Google Shape;465;p49"/>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66" name="Google Shape;466;p49"/>
          <p:cNvPicPr preferRelativeResize="0"/>
          <p:nvPr/>
        </p:nvPicPr>
        <p:blipFill rotWithShape="1">
          <a:blip r:embed="rId4">
            <a:alphaModFix/>
          </a:blip>
          <a:srcRect/>
          <a:stretch/>
        </p:blipFill>
        <p:spPr>
          <a:xfrm>
            <a:off x="415462" y="1313858"/>
            <a:ext cx="4407300" cy="2515800"/>
          </a:xfrm>
          <a:prstGeom prst="rect">
            <a:avLst/>
          </a:prstGeom>
          <a:noFill/>
          <a:ln>
            <a:noFill/>
          </a:ln>
        </p:spPr>
      </p:pic>
      <p:sp>
        <p:nvSpPr>
          <p:cNvPr id="467" name="Google Shape;467;p49"/>
          <p:cNvSpPr txBox="1"/>
          <p:nvPr/>
        </p:nvSpPr>
        <p:spPr>
          <a:xfrm>
            <a:off x="5062537" y="1546038"/>
            <a:ext cx="3886200" cy="124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500" b="0" i="0" u="none" strike="noStrike" cap="none">
                <a:solidFill>
                  <a:srgbClr val="000000"/>
                </a:solidFill>
                <a:latin typeface="Arial"/>
                <a:ea typeface="Arial"/>
                <a:cs typeface="Arial"/>
                <a:sym typeface="Arial"/>
              </a:rPr>
              <a:t>Accuracy:</a:t>
            </a:r>
            <a:endParaRPr/>
          </a:p>
          <a:p>
            <a:pPr marL="342900" marR="0" lvl="0" indent="-342900" algn="l" rtl="0">
              <a:spcBef>
                <a:spcPts val="0"/>
              </a:spcBef>
              <a:spcAft>
                <a:spcPts val="0"/>
              </a:spcAft>
              <a:buClr>
                <a:srgbClr val="000000"/>
              </a:buClr>
              <a:buSzPts val="2500"/>
              <a:buFont typeface="Arial"/>
              <a:buChar char="•"/>
            </a:pPr>
            <a:r>
              <a:rPr lang="en" sz="2500" b="0" i="0" u="none" strike="noStrike" cap="none">
                <a:solidFill>
                  <a:srgbClr val="000000"/>
                </a:solidFill>
                <a:latin typeface="Arial"/>
                <a:ea typeface="Arial"/>
                <a:cs typeface="Arial"/>
                <a:sym typeface="Arial"/>
              </a:rPr>
              <a:t>Overall, how often is it </a:t>
            </a:r>
            <a:r>
              <a:rPr lang="en" sz="2500" b="1" i="0" u="none" strike="noStrike" cap="none">
                <a:solidFill>
                  <a:srgbClr val="000000"/>
                </a:solidFill>
                <a:latin typeface="Arial"/>
                <a:ea typeface="Arial"/>
                <a:cs typeface="Arial"/>
                <a:sym typeface="Arial"/>
              </a:rPr>
              <a:t>correct</a:t>
            </a:r>
            <a:r>
              <a:rPr lang="en" sz="2500" b="0" i="0" u="none" strike="noStrike" cap="none">
                <a:solidFill>
                  <a:srgbClr val="000000"/>
                </a:solidFill>
                <a:latin typeface="Arial"/>
                <a:ea typeface="Arial"/>
                <a:cs typeface="Arial"/>
                <a:sym typeface="Arial"/>
              </a:rPr>
              <a:t>?</a:t>
            </a:r>
            <a:endParaRPr/>
          </a:p>
          <a:p>
            <a:pPr marL="342900" marR="0" lvl="0" indent="-342900" algn="l" rtl="0">
              <a:spcBef>
                <a:spcPts val="0"/>
              </a:spcBef>
              <a:spcAft>
                <a:spcPts val="0"/>
              </a:spcAft>
              <a:buClr>
                <a:srgbClr val="000000"/>
              </a:buClr>
              <a:buSzPts val="2500"/>
              <a:buFont typeface="Arial"/>
              <a:buChar char="•"/>
            </a:pPr>
            <a:r>
              <a:rPr lang="en" sz="2500" b="0" i="0" u="none" strike="noStrike" cap="none">
                <a:solidFill>
                  <a:srgbClr val="000000"/>
                </a:solidFill>
                <a:latin typeface="Arial"/>
                <a:ea typeface="Arial"/>
                <a:cs typeface="Arial"/>
                <a:sym typeface="Arial"/>
              </a:rPr>
              <a:t>(TP + TN) / total = 150/165 = 0.91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50"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473" name="Google Shape;473;p50"/>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474" name="Google Shape;474;p50"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475" name="Google Shape;475;p50"/>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76" name="Google Shape;476;p50"/>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77" name="Google Shape;477;p50"/>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78" name="Google Shape;478;p50"/>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79" name="Google Shape;479;p50"/>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80" name="Google Shape;480;p50"/>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81" name="Google Shape;481;p50"/>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82" name="Google Shape;482;p50"/>
          <p:cNvPicPr preferRelativeResize="0"/>
          <p:nvPr/>
        </p:nvPicPr>
        <p:blipFill rotWithShape="1">
          <a:blip r:embed="rId4">
            <a:alphaModFix/>
          </a:blip>
          <a:srcRect/>
          <a:stretch/>
        </p:blipFill>
        <p:spPr>
          <a:xfrm>
            <a:off x="415462" y="1313858"/>
            <a:ext cx="4407300" cy="2515800"/>
          </a:xfrm>
          <a:prstGeom prst="rect">
            <a:avLst/>
          </a:prstGeom>
          <a:noFill/>
          <a:ln>
            <a:noFill/>
          </a:ln>
        </p:spPr>
      </p:pic>
      <p:sp>
        <p:nvSpPr>
          <p:cNvPr id="483" name="Google Shape;483;p50"/>
          <p:cNvSpPr txBox="1"/>
          <p:nvPr/>
        </p:nvSpPr>
        <p:spPr>
          <a:xfrm>
            <a:off x="5146587" y="1421675"/>
            <a:ext cx="3886200" cy="124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500" b="0" i="0" u="none" strike="noStrike" cap="none">
                <a:solidFill>
                  <a:srgbClr val="000000"/>
                </a:solidFill>
                <a:latin typeface="Arial"/>
                <a:ea typeface="Arial"/>
                <a:cs typeface="Arial"/>
                <a:sym typeface="Arial"/>
              </a:rPr>
              <a:t>Misclassification Rate (Error Rate):</a:t>
            </a:r>
            <a:endParaRPr/>
          </a:p>
          <a:p>
            <a:pPr marL="342900" marR="0" lvl="0" indent="-342900" algn="l" rtl="0">
              <a:spcBef>
                <a:spcPts val="0"/>
              </a:spcBef>
              <a:spcAft>
                <a:spcPts val="0"/>
              </a:spcAft>
              <a:buClr>
                <a:srgbClr val="000000"/>
              </a:buClr>
              <a:buSzPts val="2500"/>
              <a:buFont typeface="Arial"/>
              <a:buChar char="•"/>
            </a:pPr>
            <a:r>
              <a:rPr lang="en" sz="2500" b="0" i="0" u="none" strike="noStrike" cap="none">
                <a:solidFill>
                  <a:srgbClr val="000000"/>
                </a:solidFill>
                <a:latin typeface="Arial"/>
                <a:ea typeface="Arial"/>
                <a:cs typeface="Arial"/>
                <a:sym typeface="Arial"/>
              </a:rPr>
              <a:t>Overall, how often is it </a:t>
            </a:r>
            <a:r>
              <a:rPr lang="en" sz="2500" b="1" i="0" u="none" strike="noStrike" cap="none">
                <a:solidFill>
                  <a:srgbClr val="000000"/>
                </a:solidFill>
                <a:latin typeface="Arial"/>
                <a:ea typeface="Arial"/>
                <a:cs typeface="Arial"/>
                <a:sym typeface="Arial"/>
              </a:rPr>
              <a:t>wrong</a:t>
            </a:r>
            <a:r>
              <a:rPr lang="en" sz="2500" b="0" i="0" u="none" strike="noStrike" cap="none">
                <a:solidFill>
                  <a:srgbClr val="000000"/>
                </a:solidFill>
                <a:latin typeface="Arial"/>
                <a:ea typeface="Arial"/>
                <a:cs typeface="Arial"/>
                <a:sym typeface="Arial"/>
              </a:rPr>
              <a:t>?</a:t>
            </a:r>
            <a:endParaRPr/>
          </a:p>
          <a:p>
            <a:pPr marL="342900" marR="0" lvl="0" indent="-342900" algn="l" rtl="0">
              <a:spcBef>
                <a:spcPts val="0"/>
              </a:spcBef>
              <a:spcAft>
                <a:spcPts val="0"/>
              </a:spcAft>
              <a:buClr>
                <a:srgbClr val="000000"/>
              </a:buClr>
              <a:buSzPts val="2500"/>
              <a:buFont typeface="Arial"/>
              <a:buChar char="•"/>
            </a:pPr>
            <a:r>
              <a:rPr lang="en" sz="2500" b="0" i="0" u="none" strike="noStrike" cap="none">
                <a:solidFill>
                  <a:srgbClr val="000000"/>
                </a:solidFill>
                <a:latin typeface="Arial"/>
                <a:ea typeface="Arial"/>
                <a:cs typeface="Arial"/>
                <a:sym typeface="Arial"/>
              </a:rPr>
              <a:t>(FP + FN) / total = 15/165 = 0.09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51"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489" name="Google Shape;489;p51"/>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490" name="Google Shape;490;p51"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491" name="Google Shape;491;p51"/>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92" name="Google Shape;492;p51"/>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93" name="Google Shape;493;p51"/>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94" name="Google Shape;494;p51"/>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95" name="Google Shape;495;p51"/>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96" name="Google Shape;496;p51"/>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97" name="Google Shape;497;p51"/>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498" name="Google Shape;498;p51"/>
          <p:cNvPicPr preferRelativeResize="0"/>
          <p:nvPr/>
        </p:nvPicPr>
        <p:blipFill rotWithShape="1">
          <a:blip r:embed="rId4">
            <a:alphaModFix/>
          </a:blip>
          <a:srcRect/>
          <a:stretch/>
        </p:blipFill>
        <p:spPr>
          <a:xfrm>
            <a:off x="2230125" y="953250"/>
            <a:ext cx="4686300" cy="351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52"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504" name="Google Shape;504;p52"/>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505" name="Google Shape;505;p52"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506" name="Google Shape;506;p52"/>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07" name="Google Shape;507;p52"/>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08" name="Google Shape;508;p52"/>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09" name="Google Shape;509;p52"/>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10" name="Google Shape;510;p52"/>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11" name="Google Shape;511;p52"/>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12" name="Google Shape;512;p52"/>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13" name="Google Shape;513;p52"/>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course,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53"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519" name="Google Shape;519;p53"/>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520" name="Google Shape;520;p53"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521" name="Google Shape;521;p53"/>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22" name="Google Shape;522;p53"/>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23" name="Google Shape;523;p53"/>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24" name="Google Shape;524;p53"/>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25" name="Google Shape;525;p53"/>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26" name="Google Shape;526;p53"/>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27" name="Google Shape;527;p53"/>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28" name="Google Shape;528;p53"/>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Binary classification has some of its own special classification metrics.</a:t>
            </a:r>
            <a:endParaRPr sz="2800">
              <a:solidFill>
                <a:srgbClr val="313131"/>
              </a:solidFill>
              <a:highlight>
                <a:schemeClr val="lt1"/>
              </a:highlight>
              <a:latin typeface="Montserrat"/>
              <a:ea typeface="Montserrat"/>
              <a:cs typeface="Montserrat"/>
              <a:sym typeface="Montserrat"/>
            </a:endParaRPr>
          </a:p>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These include visualizations of metrics from the confusion matrix.</a:t>
            </a:r>
            <a:endParaRPr sz="2800">
              <a:solidFill>
                <a:srgbClr val="313131"/>
              </a:solidFill>
              <a:highlight>
                <a:schemeClr val="lt1"/>
              </a:highlight>
              <a:latin typeface="Montserrat"/>
              <a:ea typeface="Montserrat"/>
              <a:cs typeface="Montserrat"/>
              <a:sym typeface="Montserrat"/>
            </a:endParaRPr>
          </a:p>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Receiver Operator Curve (ROC) curve was developed during World War II to help analyze radar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7" descr="watermark.jpg"/>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24" name="Google Shape;124;p27"/>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125" name="Google Shape;125;p27"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126" name="Google Shape;126;p27"/>
          <p:cNvSpPr txBox="1"/>
          <p:nvPr/>
        </p:nvSpPr>
        <p:spPr>
          <a:xfrm>
            <a:off x="457200" y="1392825"/>
            <a:ext cx="8376600" cy="29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Montserrat"/>
                <a:ea typeface="Montserrat"/>
                <a:cs typeface="Montserrat"/>
                <a:sym typeface="Montserrat"/>
              </a:rPr>
              <a:t>Sections 4-4.3 of </a:t>
            </a:r>
            <a:endParaRPr sz="3000">
              <a:latin typeface="Montserrat"/>
              <a:ea typeface="Montserrat"/>
              <a:cs typeface="Montserrat"/>
              <a:sym typeface="Montserrat"/>
            </a:endParaRPr>
          </a:p>
          <a:p>
            <a:pPr marL="0" lvl="0" indent="0" algn="ctr" rtl="0">
              <a:spcBef>
                <a:spcPts val="0"/>
              </a:spcBef>
              <a:spcAft>
                <a:spcPts val="0"/>
              </a:spcAft>
              <a:buNone/>
            </a:pPr>
            <a:r>
              <a:rPr lang="en" sz="3000" b="1">
                <a:latin typeface="Montserrat"/>
                <a:ea typeface="Montserrat"/>
                <a:cs typeface="Montserrat"/>
                <a:sym typeface="Montserrat"/>
              </a:rPr>
              <a:t>Introduction to Statistical Learning</a:t>
            </a:r>
            <a:endParaRPr sz="3000" b="1">
              <a:latin typeface="Montserrat"/>
              <a:ea typeface="Montserrat"/>
              <a:cs typeface="Montserrat"/>
              <a:sym typeface="Montserrat"/>
            </a:endParaRPr>
          </a:p>
          <a:p>
            <a:pPr marL="0" lvl="0" indent="0" algn="ctr" rtl="0">
              <a:spcBef>
                <a:spcPts val="0"/>
              </a:spcBef>
              <a:spcAft>
                <a:spcPts val="0"/>
              </a:spcAft>
              <a:buNone/>
            </a:pPr>
            <a:r>
              <a:rPr lang="en" sz="3000">
                <a:latin typeface="Montserrat"/>
                <a:ea typeface="Montserrat"/>
                <a:cs typeface="Montserrat"/>
                <a:sym typeface="Montserrat"/>
              </a:rPr>
              <a:t>By Gareth James, et al.</a:t>
            </a:r>
            <a:endParaRPr sz="3000">
              <a:latin typeface="Montserrat"/>
              <a:ea typeface="Montserrat"/>
              <a:cs typeface="Montserrat"/>
              <a:sym typeface="Montserrat"/>
            </a:endParaRPr>
          </a:p>
          <a:p>
            <a:pPr marL="0" lvl="0" indent="0" algn="ctr" rtl="0">
              <a:spcBef>
                <a:spcPts val="0"/>
              </a:spcBef>
              <a:spcAft>
                <a:spcPts val="0"/>
              </a:spcAft>
              <a:buNone/>
            </a:pPr>
            <a:endParaRPr sz="3000">
              <a:latin typeface="Roboto"/>
              <a:ea typeface="Roboto"/>
              <a:cs typeface="Roboto"/>
              <a:sym typeface="Roboto"/>
            </a:endParaRPr>
          </a:p>
        </p:txBody>
      </p:sp>
      <p:sp>
        <p:nvSpPr>
          <p:cNvPr id="127" name="Google Shape;127;p27"/>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54"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534" name="Google Shape;534;p54"/>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535" name="Google Shape;535;p54"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536" name="Google Shape;536;p54"/>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37" name="Google Shape;537;p54"/>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38" name="Google Shape;538;p54"/>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39" name="Google Shape;539;p54"/>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40" name="Google Shape;540;p54"/>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41" name="Google Shape;541;p54"/>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42" name="Google Shape;542;p54"/>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43" name="Google Shape;543;p54"/>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ROC curve:</a:t>
            </a:r>
            <a:endParaRPr sz="2800">
              <a:solidFill>
                <a:srgbClr val="313131"/>
              </a:solidFill>
              <a:highlight>
                <a:schemeClr val="lt1"/>
              </a:highlight>
              <a:latin typeface="Montserrat"/>
              <a:ea typeface="Montserrat"/>
              <a:cs typeface="Montserrat"/>
              <a:sym typeface="Montserrat"/>
            </a:endParaRPr>
          </a:p>
        </p:txBody>
      </p:sp>
      <p:pic>
        <p:nvPicPr>
          <p:cNvPr id="544" name="Google Shape;544;p54"/>
          <p:cNvPicPr preferRelativeResize="0"/>
          <p:nvPr/>
        </p:nvPicPr>
        <p:blipFill>
          <a:blip r:embed="rId4">
            <a:alphaModFix/>
          </a:blip>
          <a:stretch>
            <a:fillRect/>
          </a:stretch>
        </p:blipFill>
        <p:spPr>
          <a:xfrm>
            <a:off x="2239615" y="1755625"/>
            <a:ext cx="4631260" cy="333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55"/>
          <p:cNvPicPr preferRelativeResize="0"/>
          <p:nvPr/>
        </p:nvPicPr>
        <p:blipFill>
          <a:blip r:embed="rId3">
            <a:alphaModFix/>
          </a:blip>
          <a:stretch>
            <a:fillRect/>
          </a:stretch>
        </p:blipFill>
        <p:spPr>
          <a:xfrm>
            <a:off x="2046100" y="514100"/>
            <a:ext cx="4922776" cy="4927275"/>
          </a:xfrm>
          <a:prstGeom prst="rect">
            <a:avLst/>
          </a:prstGeom>
          <a:noFill/>
          <a:ln>
            <a:noFill/>
          </a:ln>
        </p:spPr>
      </p:pic>
      <p:pic>
        <p:nvPicPr>
          <p:cNvPr id="550" name="Google Shape;550;p55" descr="watermark.jpg"/>
          <p:cNvPicPr preferRelativeResize="0"/>
          <p:nvPr/>
        </p:nvPicPr>
        <p:blipFill rotWithShape="1">
          <a:blip r:embed="rId4">
            <a:alphaModFix/>
          </a:blip>
          <a:srcRect l="-230" t="8854" r="230" b="38442"/>
          <a:stretch/>
        </p:blipFill>
        <p:spPr>
          <a:xfrm>
            <a:off x="-76200" y="4801375"/>
            <a:ext cx="2315821" cy="342126"/>
          </a:xfrm>
          <a:prstGeom prst="rect">
            <a:avLst/>
          </a:prstGeom>
          <a:noFill/>
          <a:ln>
            <a:noFill/>
          </a:ln>
        </p:spPr>
      </p:pic>
      <p:sp>
        <p:nvSpPr>
          <p:cNvPr id="551" name="Google Shape;551;p55"/>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552" name="Google Shape;552;p55" descr="watermark.jpg"/>
          <p:cNvPicPr preferRelativeResize="0"/>
          <p:nvPr/>
        </p:nvPicPr>
        <p:blipFill rotWithShape="1">
          <a:blip r:embed="rId4">
            <a:alphaModFix/>
          </a:blip>
          <a:srcRect l="51048" t="14424" r="35216" b="38251"/>
          <a:stretch/>
        </p:blipFill>
        <p:spPr>
          <a:xfrm>
            <a:off x="152400" y="152400"/>
            <a:ext cx="890025" cy="859476"/>
          </a:xfrm>
          <a:prstGeom prst="rect">
            <a:avLst/>
          </a:prstGeom>
          <a:noFill/>
          <a:ln>
            <a:noFill/>
          </a:ln>
        </p:spPr>
      </p:pic>
      <p:sp>
        <p:nvSpPr>
          <p:cNvPr id="553" name="Google Shape;553;p55"/>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54" name="Google Shape;554;p55"/>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55" name="Google Shape;555;p55"/>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56" name="Google Shape;556;p55"/>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57" name="Google Shape;557;p55"/>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58" name="Google Shape;558;p55"/>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59" name="Google Shape;559;p55"/>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56"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565" name="Google Shape;565;p56"/>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566" name="Google Shape;566;p56"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567" name="Google Shape;567;p56"/>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68" name="Google Shape;568;p56"/>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69" name="Google Shape;569;p56"/>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70" name="Google Shape;570;p56"/>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71" name="Google Shape;571;p56"/>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72" name="Google Shape;572;p56"/>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73" name="Google Shape;573;p56"/>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74" name="Google Shape;574;p56"/>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 full discussion of the ROC curve is beyond the scope of this course, but the reading assignment goes into much more detail.</a:t>
            </a:r>
            <a:endParaRPr sz="2800">
              <a:solidFill>
                <a:srgbClr val="313131"/>
              </a:solidFill>
              <a:highlight>
                <a:schemeClr val="lt1"/>
              </a:highlight>
              <a:latin typeface="Montserrat"/>
              <a:ea typeface="Montserrat"/>
              <a:cs typeface="Montserrat"/>
              <a:sym typeface="Montserrat"/>
            </a:endParaRPr>
          </a:p>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For now, you just need to know that the area under the curve is a metric for how well a model fit the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79" name="Google Shape;579;p57"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580" name="Google Shape;580;p57"/>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581" name="Google Shape;581;p57"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582" name="Google Shape;582;p57"/>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83" name="Google Shape;583;p57"/>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84" name="Google Shape;584;p57"/>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85" name="Google Shape;585;p57"/>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86" name="Google Shape;586;p57"/>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87" name="Google Shape;587;p57"/>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88" name="Google Shape;588;p57"/>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89" name="Google Shape;589;p57"/>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continue on exploring these concepts with a walk through of the documentation example </a:t>
            </a:r>
            <a:endParaRPr sz="2800">
              <a:solidFill>
                <a:srgbClr val="313131"/>
              </a:solidFill>
              <a:highlight>
                <a:schemeClr val="lt1"/>
              </a:highlight>
              <a:latin typeface="Montserrat"/>
              <a:ea typeface="Montserrat"/>
              <a:cs typeface="Montserrat"/>
              <a:sym typeface="Montserrat"/>
            </a:endParaRPr>
          </a:p>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add some more stuff on evaluation to the example!</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8"/>
          <p:cNvSpPr txBox="1">
            <a:spLocks noGrp="1"/>
          </p:cNvSpPr>
          <p:nvPr>
            <p:ph type="ctrTitle"/>
          </p:nvPr>
        </p:nvSpPr>
        <p:spPr>
          <a:xfrm>
            <a:off x="136050" y="1545450"/>
            <a:ext cx="8871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Logistic Regression</a:t>
            </a: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595" name="Google Shape;595;p5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596" name="Google Shape;596;p58"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597" name="Google Shape;597;p58"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03" name="Google Shape;603;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Let’s quickly walk through the documentation Logistic Regression example.</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After viewing this, you should begin to pick up on Spark’s pattern for machine learning syntax.</a:t>
            </a:r>
            <a:endParaRPr sz="3000">
              <a:latin typeface="Montserrat"/>
              <a:ea typeface="Montserrat"/>
              <a:cs typeface="Montserrat"/>
              <a:sym typeface="Montserrat"/>
            </a:endParaRPr>
          </a:p>
        </p:txBody>
      </p:sp>
      <p:pic>
        <p:nvPicPr>
          <p:cNvPr id="604" name="Google Shape;604;p59"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05" name="Google Shape;605;p59"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1" name="Google Shape;611;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We will also introduce the concept of “Evaluators”.</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Evaluators behave similar to Machine Learning Algorithm objects, but are designed to take in evaluation DataFrames ~ </a:t>
            </a:r>
            <a:r>
              <a:rPr lang="en" sz="3000" b="1">
                <a:latin typeface="Montserrat"/>
                <a:ea typeface="Montserrat"/>
                <a:cs typeface="Montserrat"/>
                <a:sym typeface="Montserrat"/>
              </a:rPr>
              <a:t>model.evaluate(test_data)</a:t>
            </a:r>
            <a:endParaRPr sz="3000" b="1">
              <a:latin typeface="Montserrat"/>
              <a:ea typeface="Montserrat"/>
              <a:cs typeface="Montserrat"/>
              <a:sym typeface="Montserrat"/>
            </a:endParaRPr>
          </a:p>
        </p:txBody>
      </p:sp>
      <p:pic>
        <p:nvPicPr>
          <p:cNvPr id="612" name="Google Shape;612;p60"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13" name="Google Shape;613;p60"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9" name="Google Shape;619;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Evaluators are technically still “experimental” according to the documentation, so use caution when using them for production code.</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But they have been a part of Spark since version 1.4 , so they have some stability.</a:t>
            </a:r>
            <a:endParaRPr sz="3000">
              <a:latin typeface="Montserrat"/>
              <a:ea typeface="Montserrat"/>
              <a:cs typeface="Montserrat"/>
              <a:sym typeface="Montserrat"/>
            </a:endParaRPr>
          </a:p>
        </p:txBody>
      </p:sp>
      <p:pic>
        <p:nvPicPr>
          <p:cNvPr id="620" name="Google Shape;620;p61"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21" name="Google Shape;621;p61"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27" name="Google Shape;627;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 files for this lecture are</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Logistic_Regression_Example.ipynb</a:t>
            </a:r>
            <a:endParaRPr sz="3000">
              <a:latin typeface="Montserrat"/>
              <a:ea typeface="Montserrat"/>
              <a:cs typeface="Montserrat"/>
              <a:sym typeface="Montserrat"/>
            </a:endParaRPr>
          </a:p>
          <a:p>
            <a:pPr marL="1371600" lvl="1" indent="-419100" algn="l" rtl="0">
              <a:spcBef>
                <a:spcPts val="0"/>
              </a:spcBef>
              <a:spcAft>
                <a:spcPts val="0"/>
              </a:spcAft>
              <a:buSzPts val="3000"/>
              <a:buFont typeface="Montserrat"/>
              <a:buChar char="○"/>
            </a:pPr>
            <a:r>
              <a:rPr lang="en" sz="3000">
                <a:latin typeface="Montserrat"/>
                <a:ea typeface="Montserrat"/>
                <a:cs typeface="Montserrat"/>
                <a:sym typeface="Montserrat"/>
              </a:rPr>
              <a:t>sample_libsvm_data.txt</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Look under the Logistic Regression folder under the Machine Learning folder.</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All links we show can be found in the notebook.</a:t>
            </a:r>
            <a:endParaRPr sz="3000">
              <a:latin typeface="Montserrat"/>
              <a:ea typeface="Montserrat"/>
              <a:cs typeface="Montserrat"/>
              <a:sym typeface="Montserrat"/>
            </a:endParaRPr>
          </a:p>
        </p:txBody>
      </p:sp>
      <p:pic>
        <p:nvPicPr>
          <p:cNvPr id="628" name="Google Shape;628;p62"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29" name="Google Shape;629;p62"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35" name="Google Shape;635;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Let’s get started in a new notebook!</a:t>
            </a:r>
            <a:endParaRPr sz="3000">
              <a:latin typeface="Montserrat"/>
              <a:ea typeface="Montserrat"/>
              <a:cs typeface="Montserrat"/>
              <a:sym typeface="Montserrat"/>
            </a:endParaRPr>
          </a:p>
        </p:txBody>
      </p:sp>
      <p:pic>
        <p:nvPicPr>
          <p:cNvPr id="636" name="Google Shape;636;p63"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37" name="Google Shape;637;p63"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33" name="Google Shape;13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If you want to fully understand some of the concepts behind the evaluation methods and metrics behind classification, the reading is highly recommended!</a:t>
            </a:r>
            <a:endParaRPr sz="3000">
              <a:latin typeface="Montserrat"/>
              <a:ea typeface="Montserrat"/>
              <a:cs typeface="Montserrat"/>
              <a:sym typeface="Montserrat"/>
            </a:endParaRPr>
          </a:p>
        </p:txBody>
      </p:sp>
      <p:pic>
        <p:nvPicPr>
          <p:cNvPr id="134" name="Google Shape;134;p28"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135" name="Google Shape;135;p28"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4"/>
          <p:cNvSpPr txBox="1">
            <a:spLocks noGrp="1"/>
          </p:cNvSpPr>
          <p:nvPr>
            <p:ph type="ctrTitle"/>
          </p:nvPr>
        </p:nvSpPr>
        <p:spPr>
          <a:xfrm>
            <a:off x="136050" y="1489850"/>
            <a:ext cx="8871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Logistic Regression</a:t>
            </a: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Code Along</a:t>
            </a:r>
            <a:endParaRPr b="1">
              <a:latin typeface="Montserrat"/>
              <a:ea typeface="Montserrat"/>
              <a:cs typeface="Montserrat"/>
              <a:sym typeface="Montserrat"/>
            </a:endParaRPr>
          </a:p>
        </p:txBody>
      </p:sp>
      <p:sp>
        <p:nvSpPr>
          <p:cNvPr id="643" name="Google Shape;643;p6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644" name="Google Shape;644;p64"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45" name="Google Shape;645;p64"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1" name="Google Shape;651;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Let’s work through a “classic” classification example!</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The titanic dataset is a common exercise for classification in machine learning, there are lots of examples of it online for other machine learning libraries!</a:t>
            </a:r>
            <a:endParaRPr sz="3000">
              <a:latin typeface="Montserrat"/>
              <a:ea typeface="Montserrat"/>
              <a:cs typeface="Montserrat"/>
              <a:sym typeface="Montserrat"/>
            </a:endParaRPr>
          </a:p>
        </p:txBody>
      </p:sp>
      <p:pic>
        <p:nvPicPr>
          <p:cNvPr id="652" name="Google Shape;652;p65"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53" name="Google Shape;653;p65"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9" name="Google Shape;659;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We’ll use it to attempt to predict what passengers survived the titanic crash based solely on passenger’s features (age, cabin, children, etc…)</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We will also explore a few more things!</a:t>
            </a:r>
            <a:endParaRPr sz="3000">
              <a:latin typeface="Montserrat"/>
              <a:ea typeface="Montserrat"/>
              <a:cs typeface="Montserrat"/>
              <a:sym typeface="Montserrat"/>
            </a:endParaRPr>
          </a:p>
        </p:txBody>
      </p:sp>
      <p:pic>
        <p:nvPicPr>
          <p:cNvPr id="660" name="Google Shape;660;p66"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61" name="Google Shape;661;p66"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67" name="Google Shape;667;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We’ll see some better ways to deal with categorical data through a two-step process.</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We will also show how to use pipelines to set stages and build models that can be easily used again!</a:t>
            </a:r>
            <a:endParaRPr sz="3000">
              <a:latin typeface="Montserrat"/>
              <a:ea typeface="Montserrat"/>
              <a:cs typeface="Montserrat"/>
              <a:sym typeface="Montserrat"/>
            </a:endParaRPr>
          </a:p>
        </p:txBody>
      </p:sp>
      <p:pic>
        <p:nvPicPr>
          <p:cNvPr id="668" name="Google Shape;668;p67"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69" name="Google Shape;669;p67"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75" name="Google Shape;675;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Our data will also have a lot of missing information, so we will need to deal with that as well.</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id="676" name="Google Shape;676;p68"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77" name="Google Shape;677;p68"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9"/>
          <p:cNvSpPr txBox="1">
            <a:spLocks noGrp="1"/>
          </p:cNvSpPr>
          <p:nvPr>
            <p:ph type="ctrTitle"/>
          </p:nvPr>
        </p:nvSpPr>
        <p:spPr>
          <a:xfrm>
            <a:off x="311708" y="1545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Logistic Regression</a:t>
            </a: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Consulting Project</a:t>
            </a:r>
            <a:endParaRPr b="1">
              <a:latin typeface="Montserrat"/>
              <a:ea typeface="Montserrat"/>
              <a:cs typeface="Montserrat"/>
              <a:sym typeface="Montserrat"/>
            </a:endParaRPr>
          </a:p>
        </p:txBody>
      </p:sp>
      <p:sp>
        <p:nvSpPr>
          <p:cNvPr id="683" name="Google Shape;683;p6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684" name="Google Shape;684;p69"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85" name="Google Shape;685;p69"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1" name="Google Shape;691;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You did such a great job on the previous consulting project that word is starting to spread about your abilities!</a:t>
            </a:r>
            <a:endParaRPr sz="3000">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latin typeface="Montserrat"/>
                <a:ea typeface="Montserrat"/>
                <a:cs typeface="Montserrat"/>
                <a:sym typeface="Montserrat"/>
              </a:rPr>
              <a:t>You’ve been contacted by a top marketing agency to help them out with customer churn!</a:t>
            </a:r>
            <a:endParaRPr sz="3000">
              <a:latin typeface="Montserrat"/>
              <a:ea typeface="Montserrat"/>
              <a:cs typeface="Montserrat"/>
              <a:sym typeface="Montserrat"/>
            </a:endParaRPr>
          </a:p>
        </p:txBody>
      </p:sp>
      <p:pic>
        <p:nvPicPr>
          <p:cNvPr id="692" name="Google Shape;692;p70"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693" name="Google Shape;693;p70"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1"/>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9" name="Google Shape;699;p71"/>
          <p:cNvSpPr txBox="1">
            <a:spLocks noGrp="1"/>
          </p:cNvSpPr>
          <p:nvPr>
            <p:ph type="body" idx="1"/>
          </p:nvPr>
        </p:nvSpPr>
        <p:spPr>
          <a:xfrm>
            <a:off x="311700" y="1070350"/>
            <a:ext cx="8520600" cy="34164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Montserrat"/>
              <a:buChar char="●"/>
            </a:pPr>
            <a:r>
              <a:rPr lang="en" sz="2800">
                <a:latin typeface="Montserrat"/>
                <a:ea typeface="Montserrat"/>
                <a:cs typeface="Montserrat"/>
                <a:sym typeface="Montserrat"/>
              </a:rPr>
              <a:t>You just landed in New York City!</a:t>
            </a:r>
            <a:endParaRPr sz="2800">
              <a:latin typeface="Montserrat"/>
              <a:ea typeface="Montserrat"/>
              <a:cs typeface="Montserrat"/>
              <a:sym typeface="Montserrat"/>
            </a:endParaRPr>
          </a:p>
        </p:txBody>
      </p:sp>
      <p:pic>
        <p:nvPicPr>
          <p:cNvPr id="700" name="Google Shape;700;p71"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701" name="Google Shape;701;p71"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pic>
        <p:nvPicPr>
          <p:cNvPr id="702" name="Google Shape;702;p71"/>
          <p:cNvPicPr preferRelativeResize="0"/>
          <p:nvPr/>
        </p:nvPicPr>
        <p:blipFill>
          <a:blip r:embed="rId4">
            <a:alphaModFix/>
          </a:blip>
          <a:stretch>
            <a:fillRect/>
          </a:stretch>
        </p:blipFill>
        <p:spPr>
          <a:xfrm>
            <a:off x="1437350" y="1670050"/>
            <a:ext cx="6166726" cy="3083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2"/>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08" name="Google Shape;708;p72"/>
          <p:cNvSpPr txBox="1">
            <a:spLocks noGrp="1"/>
          </p:cNvSpPr>
          <p:nvPr>
            <p:ph type="body" idx="1"/>
          </p:nvPr>
        </p:nvSpPr>
        <p:spPr>
          <a:xfrm>
            <a:off x="311700" y="1070350"/>
            <a:ext cx="8520600" cy="34164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Montserrat"/>
              <a:buChar char="●"/>
            </a:pPr>
            <a:r>
              <a:rPr lang="en" sz="2800">
                <a:latin typeface="Montserrat"/>
                <a:ea typeface="Montserrat"/>
                <a:cs typeface="Montserrat"/>
                <a:sym typeface="Montserrat"/>
              </a:rPr>
              <a:t>You need to help out a marketing agency predict customer churn!</a:t>
            </a:r>
            <a:endParaRPr sz="2800">
              <a:latin typeface="Montserrat"/>
              <a:ea typeface="Montserrat"/>
              <a:cs typeface="Montserrat"/>
              <a:sym typeface="Montserrat"/>
            </a:endParaRPr>
          </a:p>
        </p:txBody>
      </p:sp>
      <p:pic>
        <p:nvPicPr>
          <p:cNvPr id="709" name="Google Shape;709;p72"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710" name="Google Shape;710;p72"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pic>
        <p:nvPicPr>
          <p:cNvPr id="711" name="Google Shape;711;p72"/>
          <p:cNvPicPr preferRelativeResize="0"/>
          <p:nvPr/>
        </p:nvPicPr>
        <p:blipFill>
          <a:blip r:embed="rId4">
            <a:alphaModFix/>
          </a:blip>
          <a:stretch>
            <a:fillRect/>
          </a:stretch>
        </p:blipFill>
        <p:spPr>
          <a:xfrm>
            <a:off x="3310727" y="2116627"/>
            <a:ext cx="2522550" cy="252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3"/>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17" name="Google Shape;717;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 marketing agency has many customers that use their service to produce ads for the client/customer websites. </a:t>
            </a:r>
            <a:endParaRPr sz="3000">
              <a:solidFill>
                <a:schemeClr val="dk1"/>
              </a:solidFill>
              <a:highlight>
                <a:srgbClr val="FFFFFF"/>
              </a:highlight>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They've noticed that they have quite a bit of churn in clients. </a:t>
            </a:r>
            <a:endParaRPr sz="3000">
              <a:latin typeface="Montserrat"/>
              <a:ea typeface="Montserrat"/>
              <a:cs typeface="Montserrat"/>
              <a:sym typeface="Montserrat"/>
            </a:endParaRPr>
          </a:p>
        </p:txBody>
      </p:sp>
      <p:pic>
        <p:nvPicPr>
          <p:cNvPr id="718" name="Google Shape;718;p73"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719" name="Google Shape;719;p73"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9"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142" name="Google Shape;142;p29"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8520600" cy="3339000"/>
          </a:xfrm>
          <a:prstGeom prst="rect">
            <a:avLst/>
          </a:prstGeom>
          <a:noFill/>
          <a:ln>
            <a:noFill/>
          </a:ln>
        </p:spPr>
        <p:txBody>
          <a:bodyPr spcFirstLastPara="1" wrap="square" lIns="91425" tIns="91425" rIns="91425" bIns="91425" anchor="t" anchorCtr="0">
            <a:noAutofit/>
          </a:bodyPr>
          <a:lstStyle/>
          <a:p>
            <a:pPr marL="457200" lvl="0" indent="-387350" algn="l" rtl="0">
              <a:lnSpc>
                <a:spcPct val="100000"/>
              </a:lnSpc>
              <a:spcBef>
                <a:spcPts val="0"/>
              </a:spcBef>
              <a:spcAft>
                <a:spcPts val="0"/>
              </a:spcAft>
              <a:buClr>
                <a:srgbClr val="313131"/>
              </a:buClr>
              <a:buSzPts val="2500"/>
              <a:buFont typeface="Roboto"/>
              <a:buChar char="●"/>
            </a:pPr>
            <a:r>
              <a:rPr lang="en" sz="2500">
                <a:solidFill>
                  <a:srgbClr val="313131"/>
                </a:solidFill>
                <a:highlight>
                  <a:schemeClr val="lt1"/>
                </a:highlight>
                <a:latin typeface="Montserrat"/>
                <a:ea typeface="Montserrat"/>
                <a:cs typeface="Montserrat"/>
                <a:sym typeface="Montserrat"/>
              </a:rPr>
              <a:t>We want to learn about Logistic Regression as a method for </a:t>
            </a:r>
            <a:r>
              <a:rPr lang="en" sz="2500" b="1">
                <a:solidFill>
                  <a:srgbClr val="313131"/>
                </a:solidFill>
                <a:highlight>
                  <a:schemeClr val="lt1"/>
                </a:highlight>
                <a:latin typeface="Montserrat"/>
                <a:ea typeface="Montserrat"/>
                <a:cs typeface="Montserrat"/>
                <a:sym typeface="Montserrat"/>
              </a:rPr>
              <a:t>Classification.</a:t>
            </a:r>
            <a:endParaRPr sz="2500" b="1">
              <a:solidFill>
                <a:srgbClr val="313131"/>
              </a:solidFill>
              <a:highlight>
                <a:schemeClr val="lt1"/>
              </a:highlight>
              <a:latin typeface="Montserrat"/>
              <a:ea typeface="Montserrat"/>
              <a:cs typeface="Montserrat"/>
              <a:sym typeface="Montserrat"/>
            </a:endParaRPr>
          </a:p>
          <a:p>
            <a:pPr marL="457200" lvl="0" indent="-387350" algn="l" rtl="0">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Some examples of classification problems:</a:t>
            </a:r>
            <a:endParaRPr sz="2500">
              <a:solidFill>
                <a:srgbClr val="313131"/>
              </a:solidFill>
              <a:highlight>
                <a:schemeClr val="lt1"/>
              </a:highlight>
              <a:latin typeface="Montserrat"/>
              <a:ea typeface="Montserrat"/>
              <a:cs typeface="Montserrat"/>
              <a:sym typeface="Montserrat"/>
            </a:endParaRPr>
          </a:p>
          <a:p>
            <a:pPr marL="914400" lvl="1" indent="-387350" algn="l" rtl="0">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Spam versus “Ham” emails</a:t>
            </a:r>
            <a:endParaRPr sz="2500">
              <a:solidFill>
                <a:srgbClr val="313131"/>
              </a:solidFill>
              <a:highlight>
                <a:schemeClr val="lt1"/>
              </a:highlight>
              <a:latin typeface="Montserrat"/>
              <a:ea typeface="Montserrat"/>
              <a:cs typeface="Montserrat"/>
              <a:sym typeface="Montserrat"/>
            </a:endParaRPr>
          </a:p>
          <a:p>
            <a:pPr marL="914400" lvl="1" indent="-387350" algn="l" rtl="0">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Loan Default (yes/no)</a:t>
            </a:r>
            <a:endParaRPr sz="2500">
              <a:solidFill>
                <a:srgbClr val="313131"/>
              </a:solidFill>
              <a:highlight>
                <a:schemeClr val="lt1"/>
              </a:highlight>
              <a:latin typeface="Montserrat"/>
              <a:ea typeface="Montserrat"/>
              <a:cs typeface="Montserrat"/>
              <a:sym typeface="Montserrat"/>
            </a:endParaRPr>
          </a:p>
          <a:p>
            <a:pPr marL="914400" lvl="1" indent="-387350" algn="l" rtl="0">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Disease Diagnosis</a:t>
            </a:r>
            <a:endParaRPr sz="2500">
              <a:solidFill>
                <a:srgbClr val="313131"/>
              </a:solidFill>
              <a:highlight>
                <a:schemeClr val="lt1"/>
              </a:highlight>
              <a:latin typeface="Montserrat"/>
              <a:ea typeface="Montserrat"/>
              <a:cs typeface="Montserrat"/>
              <a:sym typeface="Montserrat"/>
            </a:endParaRPr>
          </a:p>
          <a:p>
            <a:pPr marL="457200" lvl="0" indent="-387350" algn="l" rtl="0">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Above were all examples of Binary Classification</a:t>
            </a:r>
            <a:endParaRPr sz="25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4"/>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25" name="Google Shape;725;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 currently randomly assign account managers , but want you to create a machine learning model that will help predict which customers will churn (stop buying their service) so that they can correctly assign the customers most at risk to churn an account manager.</a:t>
            </a:r>
            <a:endParaRPr sz="3000">
              <a:latin typeface="Montserrat"/>
              <a:ea typeface="Montserrat"/>
              <a:cs typeface="Montserrat"/>
              <a:sym typeface="Montserrat"/>
            </a:endParaRPr>
          </a:p>
        </p:txBody>
      </p:sp>
      <p:pic>
        <p:nvPicPr>
          <p:cNvPr id="726" name="Google Shape;726;p74"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727" name="Google Shape;727;p74"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75"/>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33" name="Google Shape;733;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Luckily they have some historical data, can you help them out?</a:t>
            </a:r>
            <a:endParaRPr sz="3000">
              <a:solidFill>
                <a:schemeClr val="dk1"/>
              </a:solidFill>
              <a:highlight>
                <a:srgbClr val="FFFFFF"/>
              </a:highlight>
              <a:latin typeface="Montserrat"/>
              <a:ea typeface="Montserrat"/>
              <a:cs typeface="Montserrat"/>
              <a:sym typeface="Montserrat"/>
            </a:endParaRPr>
          </a:p>
          <a:p>
            <a:pPr marL="457200" lvl="0" indent="-419100" algn="l"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 Create a classification algorithm that will help classify whether or not a customer churned. </a:t>
            </a:r>
            <a:endParaRPr sz="3000">
              <a:latin typeface="Montserrat"/>
              <a:ea typeface="Montserrat"/>
              <a:cs typeface="Montserrat"/>
              <a:sym typeface="Montserrat"/>
            </a:endParaRPr>
          </a:p>
        </p:txBody>
      </p:sp>
      <p:pic>
        <p:nvPicPr>
          <p:cNvPr id="734" name="Google Shape;734;p75"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735" name="Google Shape;735;p75"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76"/>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1" name="Google Shape;741;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Then the company can test this against incoming data for future customers to predict which customers will churn and assign them an account manager.</a:t>
            </a:r>
            <a:endParaRPr sz="3000">
              <a:latin typeface="Montserrat"/>
              <a:ea typeface="Montserrat"/>
              <a:cs typeface="Montserrat"/>
              <a:sym typeface="Montserrat"/>
            </a:endParaRPr>
          </a:p>
        </p:txBody>
      </p:sp>
      <p:pic>
        <p:nvPicPr>
          <p:cNvPr id="742" name="Google Shape;742;p76"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743" name="Google Shape;743;p76"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77"/>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9" name="Google Shape;749;p77"/>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 data is under customer_churn.csv</a:t>
            </a:r>
            <a:endParaRPr sz="3000">
              <a:solidFill>
                <a:schemeClr val="dk1"/>
              </a:solidFill>
              <a:highlight>
                <a:srgbClr val="FFFFFF"/>
              </a:highlight>
              <a:latin typeface="Montserrat"/>
              <a:ea typeface="Montserrat"/>
              <a:cs typeface="Montserrat"/>
              <a:sym typeface="Montserrat"/>
            </a:endParaRPr>
          </a:p>
          <a:p>
            <a:pPr marL="457200" lvl="0" indent="-419100" algn="l" rtl="0">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Let’s quickly go over the data and what your main task is.</a:t>
            </a:r>
            <a:endParaRPr sz="3000">
              <a:solidFill>
                <a:schemeClr val="dk1"/>
              </a:solidFill>
              <a:highlight>
                <a:srgbClr val="FFFFFF"/>
              </a:highlight>
              <a:latin typeface="Montserrat"/>
              <a:ea typeface="Montserrat"/>
              <a:cs typeface="Montserrat"/>
              <a:sym typeface="Montserrat"/>
            </a:endParaRPr>
          </a:p>
          <a:p>
            <a:pPr marL="0" lvl="0" indent="0" algn="l" rtl="0">
              <a:spcBef>
                <a:spcPts val="1600"/>
              </a:spcBef>
              <a:spcAft>
                <a:spcPts val="1600"/>
              </a:spcAft>
              <a:buNone/>
            </a:pPr>
            <a:endParaRPr sz="3000">
              <a:solidFill>
                <a:schemeClr val="dk1"/>
              </a:solidFill>
              <a:highlight>
                <a:srgbClr val="FFFFFF"/>
              </a:highlight>
              <a:latin typeface="Montserrat"/>
              <a:ea typeface="Montserrat"/>
              <a:cs typeface="Montserrat"/>
              <a:sym typeface="Montserrat"/>
            </a:endParaRPr>
          </a:p>
        </p:txBody>
      </p:sp>
      <p:pic>
        <p:nvPicPr>
          <p:cNvPr id="750" name="Google Shape;750;p77"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751" name="Google Shape;751;p77"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8"/>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57" name="Google Shape;757;p78"/>
          <p:cNvSpPr txBox="1">
            <a:spLocks noGrp="1"/>
          </p:cNvSpPr>
          <p:nvPr>
            <p:ph type="body" idx="1"/>
          </p:nvPr>
        </p:nvSpPr>
        <p:spPr>
          <a:xfrm>
            <a:off x="152400" y="1011875"/>
            <a:ext cx="8991600" cy="3740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a:solidFill>
                  <a:schemeClr val="dk1"/>
                </a:solidFill>
                <a:highlight>
                  <a:srgbClr val="FFFFFF"/>
                </a:highlight>
                <a:latin typeface="Inconsolata"/>
                <a:ea typeface="Inconsolata"/>
                <a:cs typeface="Inconsolata"/>
                <a:sym typeface="Inconsolata"/>
              </a:rPr>
              <a:t>Name </a:t>
            </a:r>
            <a:r>
              <a:rPr lang="en" sz="2000">
                <a:solidFill>
                  <a:schemeClr val="dk1"/>
                </a:solidFill>
                <a:highlight>
                  <a:srgbClr val="FFFFFF"/>
                </a:highlight>
                <a:latin typeface="Inconsolata"/>
                <a:ea typeface="Inconsolata"/>
                <a:cs typeface="Inconsolata"/>
                <a:sym typeface="Inconsolata"/>
              </a:rPr>
              <a:t>: Name of the latest contact at Company</a:t>
            </a:r>
            <a:br>
              <a:rPr lang="en" sz="2000">
                <a:solidFill>
                  <a:schemeClr val="dk1"/>
                </a:solidFill>
                <a:highlight>
                  <a:srgbClr val="FFFFFF"/>
                </a:highlight>
                <a:latin typeface="Inconsolata"/>
                <a:ea typeface="Inconsolata"/>
                <a:cs typeface="Inconsolata"/>
                <a:sym typeface="Inconsolata"/>
              </a:rPr>
            </a:br>
            <a:r>
              <a:rPr lang="en" sz="2000" b="1">
                <a:solidFill>
                  <a:schemeClr val="dk1"/>
                </a:solidFill>
                <a:highlight>
                  <a:srgbClr val="FFFFFF"/>
                </a:highlight>
                <a:latin typeface="Inconsolata"/>
                <a:ea typeface="Inconsolata"/>
                <a:cs typeface="Inconsolata"/>
                <a:sym typeface="Inconsolata"/>
              </a:rPr>
              <a:t>Age:</a:t>
            </a:r>
            <a:r>
              <a:rPr lang="en" sz="2000">
                <a:solidFill>
                  <a:schemeClr val="dk1"/>
                </a:solidFill>
                <a:highlight>
                  <a:srgbClr val="FFFFFF"/>
                </a:highlight>
                <a:latin typeface="Inconsolata"/>
                <a:ea typeface="Inconsolata"/>
                <a:cs typeface="Inconsolata"/>
                <a:sym typeface="Inconsolata"/>
              </a:rPr>
              <a:t> Customer Age</a:t>
            </a:r>
            <a:br>
              <a:rPr lang="en" sz="2000">
                <a:solidFill>
                  <a:schemeClr val="dk1"/>
                </a:solidFill>
                <a:highlight>
                  <a:srgbClr val="FFFFFF"/>
                </a:highlight>
                <a:latin typeface="Inconsolata"/>
                <a:ea typeface="Inconsolata"/>
                <a:cs typeface="Inconsolata"/>
                <a:sym typeface="Inconsolata"/>
              </a:rPr>
            </a:br>
            <a:r>
              <a:rPr lang="en" sz="2000" b="1">
                <a:solidFill>
                  <a:schemeClr val="dk1"/>
                </a:solidFill>
                <a:highlight>
                  <a:srgbClr val="FFFFFF"/>
                </a:highlight>
                <a:latin typeface="Inconsolata"/>
                <a:ea typeface="Inconsolata"/>
                <a:cs typeface="Inconsolata"/>
                <a:sym typeface="Inconsolata"/>
              </a:rPr>
              <a:t>Total_Purchase</a:t>
            </a:r>
            <a:r>
              <a:rPr lang="en" sz="2000">
                <a:solidFill>
                  <a:schemeClr val="dk1"/>
                </a:solidFill>
                <a:highlight>
                  <a:srgbClr val="FFFFFF"/>
                </a:highlight>
                <a:latin typeface="Inconsolata"/>
                <a:ea typeface="Inconsolata"/>
                <a:cs typeface="Inconsolata"/>
                <a:sym typeface="Inconsolata"/>
              </a:rPr>
              <a:t>: Total Ads Purchased</a:t>
            </a:r>
            <a:br>
              <a:rPr lang="en" sz="2000">
                <a:solidFill>
                  <a:schemeClr val="dk1"/>
                </a:solidFill>
                <a:highlight>
                  <a:srgbClr val="FFFFFF"/>
                </a:highlight>
                <a:latin typeface="Inconsolata"/>
                <a:ea typeface="Inconsolata"/>
                <a:cs typeface="Inconsolata"/>
                <a:sym typeface="Inconsolata"/>
              </a:rPr>
            </a:br>
            <a:r>
              <a:rPr lang="en" sz="2000" b="1">
                <a:solidFill>
                  <a:schemeClr val="dk1"/>
                </a:solidFill>
                <a:highlight>
                  <a:srgbClr val="FFFFFF"/>
                </a:highlight>
                <a:latin typeface="Inconsolata"/>
                <a:ea typeface="Inconsolata"/>
                <a:cs typeface="Inconsolata"/>
                <a:sym typeface="Inconsolata"/>
              </a:rPr>
              <a:t>Account_Manager</a:t>
            </a:r>
            <a:r>
              <a:rPr lang="en" sz="2000">
                <a:solidFill>
                  <a:schemeClr val="dk1"/>
                </a:solidFill>
                <a:highlight>
                  <a:srgbClr val="FFFFFF"/>
                </a:highlight>
                <a:latin typeface="Inconsolata"/>
                <a:ea typeface="Inconsolata"/>
                <a:cs typeface="Inconsolata"/>
                <a:sym typeface="Inconsolata"/>
              </a:rPr>
              <a:t>: Binary 0=No manager, 1= Account manager assigned</a:t>
            </a:r>
            <a:br>
              <a:rPr lang="en" sz="2000">
                <a:solidFill>
                  <a:schemeClr val="dk1"/>
                </a:solidFill>
                <a:highlight>
                  <a:srgbClr val="FFFFFF"/>
                </a:highlight>
                <a:latin typeface="Inconsolata"/>
                <a:ea typeface="Inconsolata"/>
                <a:cs typeface="Inconsolata"/>
                <a:sym typeface="Inconsolata"/>
              </a:rPr>
            </a:br>
            <a:r>
              <a:rPr lang="en" sz="2000" b="1">
                <a:solidFill>
                  <a:schemeClr val="dk1"/>
                </a:solidFill>
                <a:highlight>
                  <a:srgbClr val="FFFFFF"/>
                </a:highlight>
                <a:latin typeface="Inconsolata"/>
                <a:ea typeface="Inconsolata"/>
                <a:cs typeface="Inconsolata"/>
                <a:sym typeface="Inconsolata"/>
              </a:rPr>
              <a:t>Years</a:t>
            </a:r>
            <a:r>
              <a:rPr lang="en" sz="2000">
                <a:solidFill>
                  <a:schemeClr val="dk1"/>
                </a:solidFill>
                <a:highlight>
                  <a:srgbClr val="FFFFFF"/>
                </a:highlight>
                <a:latin typeface="Inconsolata"/>
                <a:ea typeface="Inconsolata"/>
                <a:cs typeface="Inconsolata"/>
                <a:sym typeface="Inconsolata"/>
              </a:rPr>
              <a:t>: Total Years as a customer</a:t>
            </a:r>
            <a:br>
              <a:rPr lang="en" sz="2000">
                <a:solidFill>
                  <a:schemeClr val="dk1"/>
                </a:solidFill>
                <a:highlight>
                  <a:srgbClr val="FFFFFF"/>
                </a:highlight>
                <a:latin typeface="Inconsolata"/>
                <a:ea typeface="Inconsolata"/>
                <a:cs typeface="Inconsolata"/>
                <a:sym typeface="Inconsolata"/>
              </a:rPr>
            </a:br>
            <a:r>
              <a:rPr lang="en" sz="2000" b="1">
                <a:solidFill>
                  <a:schemeClr val="dk1"/>
                </a:solidFill>
                <a:highlight>
                  <a:srgbClr val="FFFFFF"/>
                </a:highlight>
                <a:latin typeface="Inconsolata"/>
                <a:ea typeface="Inconsolata"/>
                <a:cs typeface="Inconsolata"/>
                <a:sym typeface="Inconsolata"/>
              </a:rPr>
              <a:t>Num_sites:</a:t>
            </a:r>
            <a:r>
              <a:rPr lang="en" sz="2000">
                <a:solidFill>
                  <a:schemeClr val="dk1"/>
                </a:solidFill>
                <a:highlight>
                  <a:srgbClr val="FFFFFF"/>
                </a:highlight>
                <a:latin typeface="Inconsolata"/>
                <a:ea typeface="Inconsolata"/>
                <a:cs typeface="Inconsolata"/>
                <a:sym typeface="Inconsolata"/>
              </a:rPr>
              <a:t> Number of websites that use the service.</a:t>
            </a:r>
            <a:br>
              <a:rPr lang="en" sz="2000">
                <a:solidFill>
                  <a:schemeClr val="dk1"/>
                </a:solidFill>
                <a:highlight>
                  <a:srgbClr val="FFFFFF"/>
                </a:highlight>
                <a:latin typeface="Inconsolata"/>
                <a:ea typeface="Inconsolata"/>
                <a:cs typeface="Inconsolata"/>
                <a:sym typeface="Inconsolata"/>
              </a:rPr>
            </a:br>
            <a:r>
              <a:rPr lang="en" sz="2000" b="1">
                <a:solidFill>
                  <a:schemeClr val="dk1"/>
                </a:solidFill>
                <a:highlight>
                  <a:srgbClr val="FFFFFF"/>
                </a:highlight>
                <a:latin typeface="Inconsolata"/>
                <a:ea typeface="Inconsolata"/>
                <a:cs typeface="Inconsolata"/>
                <a:sym typeface="Inconsolata"/>
              </a:rPr>
              <a:t>Onboard_date:</a:t>
            </a:r>
            <a:r>
              <a:rPr lang="en" sz="2000">
                <a:solidFill>
                  <a:schemeClr val="dk1"/>
                </a:solidFill>
                <a:highlight>
                  <a:srgbClr val="FFFFFF"/>
                </a:highlight>
                <a:latin typeface="Inconsolata"/>
                <a:ea typeface="Inconsolata"/>
                <a:cs typeface="Inconsolata"/>
                <a:sym typeface="Inconsolata"/>
              </a:rPr>
              <a:t> Date that the name of the latest contact was onboarded</a:t>
            </a:r>
            <a:br>
              <a:rPr lang="en" sz="2000">
                <a:solidFill>
                  <a:schemeClr val="dk1"/>
                </a:solidFill>
                <a:highlight>
                  <a:srgbClr val="FFFFFF"/>
                </a:highlight>
                <a:latin typeface="Inconsolata"/>
                <a:ea typeface="Inconsolata"/>
                <a:cs typeface="Inconsolata"/>
                <a:sym typeface="Inconsolata"/>
              </a:rPr>
            </a:br>
            <a:r>
              <a:rPr lang="en" sz="2000" b="1">
                <a:solidFill>
                  <a:schemeClr val="dk1"/>
                </a:solidFill>
                <a:highlight>
                  <a:srgbClr val="FFFFFF"/>
                </a:highlight>
                <a:latin typeface="Inconsolata"/>
                <a:ea typeface="Inconsolata"/>
                <a:cs typeface="Inconsolata"/>
                <a:sym typeface="Inconsolata"/>
              </a:rPr>
              <a:t>Location:</a:t>
            </a:r>
            <a:r>
              <a:rPr lang="en" sz="2000">
                <a:solidFill>
                  <a:schemeClr val="dk1"/>
                </a:solidFill>
                <a:highlight>
                  <a:srgbClr val="FFFFFF"/>
                </a:highlight>
                <a:latin typeface="Inconsolata"/>
                <a:ea typeface="Inconsolata"/>
                <a:cs typeface="Inconsolata"/>
                <a:sym typeface="Inconsolata"/>
              </a:rPr>
              <a:t> Client HQ Address</a:t>
            </a:r>
            <a:br>
              <a:rPr lang="en" sz="2000">
                <a:solidFill>
                  <a:schemeClr val="dk1"/>
                </a:solidFill>
                <a:highlight>
                  <a:srgbClr val="FFFFFF"/>
                </a:highlight>
                <a:latin typeface="Inconsolata"/>
                <a:ea typeface="Inconsolata"/>
                <a:cs typeface="Inconsolata"/>
                <a:sym typeface="Inconsolata"/>
              </a:rPr>
            </a:br>
            <a:r>
              <a:rPr lang="en" sz="2000" b="1">
                <a:solidFill>
                  <a:schemeClr val="dk1"/>
                </a:solidFill>
                <a:highlight>
                  <a:srgbClr val="FFFFFF"/>
                </a:highlight>
                <a:latin typeface="Inconsolata"/>
                <a:ea typeface="Inconsolata"/>
                <a:cs typeface="Inconsolata"/>
                <a:sym typeface="Inconsolata"/>
              </a:rPr>
              <a:t>Company:</a:t>
            </a:r>
            <a:r>
              <a:rPr lang="en" sz="2000">
                <a:solidFill>
                  <a:schemeClr val="dk1"/>
                </a:solidFill>
                <a:highlight>
                  <a:srgbClr val="FFFFFF"/>
                </a:highlight>
                <a:latin typeface="Inconsolata"/>
                <a:ea typeface="Inconsolata"/>
                <a:cs typeface="Inconsolata"/>
                <a:sym typeface="Inconsolata"/>
              </a:rPr>
              <a:t> Name of Client Company</a:t>
            </a:r>
            <a:endParaRPr sz="2000">
              <a:solidFill>
                <a:schemeClr val="dk1"/>
              </a:solidFill>
              <a:highlight>
                <a:srgbClr val="FFFFFF"/>
              </a:highlight>
              <a:latin typeface="Inconsolata"/>
              <a:ea typeface="Inconsolata"/>
              <a:cs typeface="Inconsolata"/>
              <a:sym typeface="Inconsolata"/>
            </a:endParaRPr>
          </a:p>
          <a:p>
            <a:pPr marL="0" lvl="0" indent="0" algn="l" rtl="0">
              <a:lnSpc>
                <a:spcPct val="100000"/>
              </a:lnSpc>
              <a:spcBef>
                <a:spcPts val="1600"/>
              </a:spcBef>
              <a:spcAft>
                <a:spcPts val="0"/>
              </a:spcAft>
              <a:buNone/>
            </a:pPr>
            <a:r>
              <a:rPr lang="en" sz="2000" b="1">
                <a:solidFill>
                  <a:schemeClr val="dk1"/>
                </a:solidFill>
                <a:highlight>
                  <a:srgbClr val="FFFFFF"/>
                </a:highlight>
                <a:latin typeface="Inconsolata"/>
                <a:ea typeface="Inconsolata"/>
                <a:cs typeface="Inconsolata"/>
                <a:sym typeface="Inconsolata"/>
              </a:rPr>
              <a:t>Churn:</a:t>
            </a:r>
            <a:r>
              <a:rPr lang="en" sz="2000">
                <a:solidFill>
                  <a:schemeClr val="dk1"/>
                </a:solidFill>
                <a:highlight>
                  <a:srgbClr val="FFFFFF"/>
                </a:highlight>
                <a:latin typeface="Inconsolata"/>
                <a:ea typeface="Inconsolata"/>
                <a:cs typeface="Inconsolata"/>
                <a:sym typeface="Inconsolata"/>
              </a:rPr>
              <a:t> 0 or 1 indicating whether customer has churned.</a:t>
            </a:r>
            <a:endParaRPr sz="2000">
              <a:solidFill>
                <a:schemeClr val="dk1"/>
              </a:solidFill>
              <a:highlight>
                <a:srgbClr val="FFFFFF"/>
              </a:highlight>
              <a:latin typeface="Inconsolata"/>
              <a:ea typeface="Inconsolata"/>
              <a:cs typeface="Inconsolata"/>
              <a:sym typeface="Inconsolata"/>
            </a:endParaRPr>
          </a:p>
          <a:p>
            <a:pPr marL="0" lvl="0" indent="0" algn="l" rtl="0">
              <a:lnSpc>
                <a:spcPct val="100000"/>
              </a:lnSpc>
              <a:spcBef>
                <a:spcPts val="1600"/>
              </a:spcBef>
              <a:spcAft>
                <a:spcPts val="0"/>
              </a:spcAft>
              <a:buNone/>
            </a:pPr>
            <a:endParaRPr sz="2000">
              <a:solidFill>
                <a:schemeClr val="dk1"/>
              </a:solidFill>
              <a:highlight>
                <a:srgbClr val="FFFFFF"/>
              </a:highlight>
              <a:latin typeface="Inconsolata"/>
              <a:ea typeface="Inconsolata"/>
              <a:cs typeface="Inconsolata"/>
              <a:sym typeface="Inconsolata"/>
            </a:endParaRPr>
          </a:p>
          <a:p>
            <a:pPr marL="0" lvl="0" indent="0" algn="l" rtl="0">
              <a:spcBef>
                <a:spcPts val="1600"/>
              </a:spcBef>
              <a:spcAft>
                <a:spcPts val="1600"/>
              </a:spcAft>
              <a:buNone/>
            </a:pPr>
            <a:endParaRPr sz="3000">
              <a:solidFill>
                <a:schemeClr val="dk1"/>
              </a:solidFill>
              <a:highlight>
                <a:srgbClr val="FFFFFF"/>
              </a:highlight>
              <a:latin typeface="Inconsolata"/>
              <a:ea typeface="Inconsolata"/>
              <a:cs typeface="Inconsolata"/>
              <a:sym typeface="Inconsolata"/>
            </a:endParaRPr>
          </a:p>
        </p:txBody>
      </p:sp>
      <p:pic>
        <p:nvPicPr>
          <p:cNvPr id="758" name="Google Shape;758;p78"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759" name="Google Shape;759;p78"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9"/>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65" name="Google Shape;765;p79"/>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Your goal is to create a model that can predict whether a customer will churn (0 or 1) based off the features.</a:t>
            </a:r>
            <a:endParaRPr sz="3000">
              <a:solidFill>
                <a:schemeClr val="dk1"/>
              </a:solidFill>
              <a:highlight>
                <a:srgbClr val="FFFFFF"/>
              </a:highlight>
              <a:latin typeface="Montserrat"/>
              <a:ea typeface="Montserrat"/>
              <a:cs typeface="Montserrat"/>
              <a:sym typeface="Montserrat"/>
            </a:endParaRPr>
          </a:p>
          <a:p>
            <a:pPr marL="457200" lvl="0" indent="-419100" algn="l" rtl="0">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Remember that the account manager is currently randomly assigned!</a:t>
            </a:r>
            <a:endParaRPr sz="3000">
              <a:solidFill>
                <a:schemeClr val="dk1"/>
              </a:solidFill>
              <a:highlight>
                <a:srgbClr val="FFFFFF"/>
              </a:highlight>
              <a:latin typeface="Montserrat"/>
              <a:ea typeface="Montserrat"/>
              <a:cs typeface="Montserrat"/>
              <a:sym typeface="Montserrat"/>
            </a:endParaRPr>
          </a:p>
          <a:p>
            <a:pPr marL="0" lvl="0" indent="0" algn="l" rtl="0">
              <a:spcBef>
                <a:spcPts val="1600"/>
              </a:spcBef>
              <a:spcAft>
                <a:spcPts val="1600"/>
              </a:spcAft>
              <a:buNone/>
            </a:pPr>
            <a:endParaRPr sz="3000">
              <a:solidFill>
                <a:schemeClr val="dk1"/>
              </a:solidFill>
              <a:highlight>
                <a:srgbClr val="FFFFFF"/>
              </a:highlight>
              <a:latin typeface="Montserrat"/>
              <a:ea typeface="Montserrat"/>
              <a:cs typeface="Montserrat"/>
              <a:sym typeface="Montserrat"/>
            </a:endParaRPr>
          </a:p>
        </p:txBody>
      </p:sp>
      <p:pic>
        <p:nvPicPr>
          <p:cNvPr id="766" name="Google Shape;766;p79"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767" name="Google Shape;767;p79"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0"/>
          <p:cNvSpPr txBox="1">
            <a:spLocks noGrp="1"/>
          </p:cNvSpPr>
          <p:nvPr>
            <p:ph type="title"/>
          </p:nvPr>
        </p:nvSpPr>
        <p:spPr>
          <a:xfrm>
            <a:off x="1042425" y="295788"/>
            <a:ext cx="77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73" name="Google Shape;773;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As always, treat this consulting project as a loosely guided exercise, or skip ahead and treat it as a code along project!</a:t>
            </a:r>
            <a:endParaRPr sz="3000">
              <a:solidFill>
                <a:schemeClr val="dk1"/>
              </a:solidFill>
              <a:highlight>
                <a:srgbClr val="FFFFFF"/>
              </a:highlight>
              <a:latin typeface="Montserrat"/>
              <a:ea typeface="Montserrat"/>
              <a:cs typeface="Montserrat"/>
              <a:sym typeface="Montserrat"/>
            </a:endParaRPr>
          </a:p>
          <a:p>
            <a:pPr marL="457200" lvl="0" indent="-419100" algn="l" rtl="0">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Best of luck!</a:t>
            </a:r>
            <a:endParaRPr sz="3000">
              <a:solidFill>
                <a:schemeClr val="dk1"/>
              </a:solidFill>
              <a:highlight>
                <a:srgbClr val="FFFFFF"/>
              </a:highlight>
              <a:latin typeface="Montserrat"/>
              <a:ea typeface="Montserrat"/>
              <a:cs typeface="Montserrat"/>
              <a:sym typeface="Montserrat"/>
            </a:endParaRPr>
          </a:p>
        </p:txBody>
      </p:sp>
      <p:pic>
        <p:nvPicPr>
          <p:cNvPr id="774" name="Google Shape;774;p80"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775" name="Google Shape;775;p80"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81"/>
          <p:cNvSpPr txBox="1">
            <a:spLocks noGrp="1"/>
          </p:cNvSpPr>
          <p:nvPr>
            <p:ph type="ctrTitle"/>
          </p:nvPr>
        </p:nvSpPr>
        <p:spPr>
          <a:xfrm>
            <a:off x="311708" y="1545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ontserrat"/>
                <a:ea typeface="Montserrat"/>
                <a:cs typeface="Montserrat"/>
                <a:sym typeface="Montserrat"/>
              </a:rPr>
              <a:t>Logistic Regression</a:t>
            </a: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Consulting Project</a:t>
            </a:r>
            <a:endParaRPr b="1">
              <a:latin typeface="Montserrat"/>
              <a:ea typeface="Montserrat"/>
              <a:cs typeface="Montserrat"/>
              <a:sym typeface="Montserrat"/>
            </a:endParaRPr>
          </a:p>
          <a:p>
            <a:pPr marL="0" lvl="0" indent="0" algn="ctr" rtl="0">
              <a:spcBef>
                <a:spcPts val="0"/>
              </a:spcBef>
              <a:spcAft>
                <a:spcPts val="0"/>
              </a:spcAft>
              <a:buNone/>
            </a:pPr>
            <a:r>
              <a:rPr lang="en" b="1">
                <a:latin typeface="Montserrat"/>
                <a:ea typeface="Montserrat"/>
                <a:cs typeface="Montserrat"/>
                <a:sym typeface="Montserrat"/>
              </a:rPr>
              <a:t>Solutions</a:t>
            </a:r>
            <a:endParaRPr b="1">
              <a:latin typeface="Montserrat"/>
              <a:ea typeface="Montserrat"/>
              <a:cs typeface="Montserrat"/>
              <a:sym typeface="Montserrat"/>
            </a:endParaRPr>
          </a:p>
        </p:txBody>
      </p:sp>
      <p:sp>
        <p:nvSpPr>
          <p:cNvPr id="781" name="Google Shape;781;p8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782" name="Google Shape;782;p81"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pic>
        <p:nvPicPr>
          <p:cNvPr id="783" name="Google Shape;783;p81"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0"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156" name="Google Shape;156;p30"/>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157" name="Google Shape;157;p30"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158" name="Google Shape;158;p30"/>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59" name="Google Shape;159;p30"/>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0" name="Google Shape;160;p30"/>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1" name="Google Shape;161;p30"/>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2" name="Google Shape;162;p30"/>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3" name="Google Shape;163;p30"/>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4" name="Google Shape;164;p30"/>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65" name="Google Shape;165;p30"/>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So far we’ve only seen regression problems where we try to predict a continuous value.</a:t>
            </a:r>
            <a:endParaRPr sz="2800">
              <a:solidFill>
                <a:srgbClr val="313131"/>
              </a:solidFill>
              <a:highlight>
                <a:schemeClr val="lt1"/>
              </a:highlight>
              <a:latin typeface="Montserrat"/>
              <a:ea typeface="Montserrat"/>
              <a:cs typeface="Montserrat"/>
              <a:sym typeface="Montserrat"/>
            </a:endParaRPr>
          </a:p>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Although the name may be confusing at first, logistic regression allows us to solve </a:t>
            </a:r>
            <a:r>
              <a:rPr lang="en" sz="2800" b="1">
                <a:solidFill>
                  <a:srgbClr val="313131"/>
                </a:solidFill>
                <a:highlight>
                  <a:schemeClr val="lt1"/>
                </a:highlight>
                <a:latin typeface="Montserrat"/>
                <a:ea typeface="Montserrat"/>
                <a:cs typeface="Montserrat"/>
                <a:sym typeface="Montserrat"/>
              </a:rPr>
              <a:t>classification</a:t>
            </a:r>
            <a:r>
              <a:rPr lang="en" sz="2800">
                <a:solidFill>
                  <a:srgbClr val="313131"/>
                </a:solidFill>
                <a:highlight>
                  <a:schemeClr val="lt1"/>
                </a:highlight>
                <a:latin typeface="Montserrat"/>
                <a:ea typeface="Montserrat"/>
                <a:cs typeface="Montserrat"/>
                <a:sym typeface="Montserrat"/>
              </a:rPr>
              <a:t> problems, where we are trying to predict discrete categories.</a:t>
            </a:r>
            <a:endParaRPr sz="2800">
              <a:solidFill>
                <a:srgbClr val="313131"/>
              </a:solidFill>
              <a:highlight>
                <a:schemeClr val="lt1"/>
              </a:highlight>
              <a:latin typeface="Montserrat"/>
              <a:ea typeface="Montserrat"/>
              <a:cs typeface="Montserrat"/>
              <a:sym typeface="Montserrat"/>
            </a:endParaRPr>
          </a:p>
          <a:p>
            <a:pPr marL="0" lvl="0" indent="0" algn="l" rtl="0">
              <a:lnSpc>
                <a:spcPct val="100000"/>
              </a:lnSpc>
              <a:spcBef>
                <a:spcPts val="1600"/>
              </a:spcBef>
              <a:spcAft>
                <a:spcPts val="1600"/>
              </a:spcAft>
              <a:buNone/>
            </a:pP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31"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
        <p:nvSpPr>
          <p:cNvPr id="171" name="Google Shape;171;p31"/>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172" name="Google Shape;172;p31"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173" name="Google Shape;173;p31"/>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4" name="Google Shape;174;p31"/>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5" name="Google Shape;175;p31"/>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6" name="Google Shape;176;p31"/>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7" name="Google Shape;177;p31"/>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78" name="Google Shape;178;p31"/>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79" name="Google Shape;179;p31"/>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80" name="Google Shape;180;p31"/>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convention for binary classification is to have two classes 0 and 1.</a:t>
            </a:r>
            <a:endParaRPr sz="2800">
              <a:solidFill>
                <a:srgbClr val="313131"/>
              </a:solidFill>
              <a:highlight>
                <a:schemeClr val="lt1"/>
              </a:highlight>
              <a:latin typeface="Montserrat"/>
              <a:ea typeface="Montserrat"/>
              <a:cs typeface="Montserrat"/>
              <a:sym typeface="Montserrat"/>
            </a:endParaRPr>
          </a:p>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walk through the basic idea for logistic regression.</a:t>
            </a:r>
            <a:endParaRPr sz="2800">
              <a:solidFill>
                <a:srgbClr val="313131"/>
              </a:solidFill>
              <a:highlight>
                <a:schemeClr val="lt1"/>
              </a:highlight>
              <a:latin typeface="Montserrat"/>
              <a:ea typeface="Montserrat"/>
              <a:cs typeface="Montserrat"/>
              <a:sym typeface="Montserrat"/>
            </a:endParaRPr>
          </a:p>
          <a:p>
            <a:pPr marL="457200" lvl="0" indent="-406400" algn="l"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explain why it has the term regression in it, even though it’s used for classification!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186" name="Google Shape;186;p32"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187" name="Google Shape;187;p32"/>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88" name="Google Shape;188;p32"/>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89" name="Google Shape;189;p32"/>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90" name="Google Shape;190;p32"/>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91" name="Google Shape;191;p32"/>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92" name="Google Shape;192;p32"/>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93" name="Google Shape;193;p32"/>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94" name="Google Shape;194;p32"/>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Imagine we plotted out some categorical data against one feature.</a:t>
            </a:r>
            <a:endParaRPr sz="2200">
              <a:solidFill>
                <a:srgbClr val="313131"/>
              </a:solidFill>
              <a:highlight>
                <a:schemeClr val="lt1"/>
              </a:highlight>
              <a:latin typeface="Montserrat"/>
              <a:ea typeface="Montserrat"/>
              <a:cs typeface="Montserrat"/>
              <a:sym typeface="Montserrat"/>
            </a:endParaRPr>
          </a:p>
        </p:txBody>
      </p:sp>
      <p:pic>
        <p:nvPicPr>
          <p:cNvPr id="195" name="Google Shape;195;p32" descr="Screen Shot 2017-05-01 at 6.55.53 PM.png"/>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id="196" name="Google Shape;196;p32"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p:nvPr/>
        </p:nvSpPr>
        <p:spPr>
          <a:xfrm>
            <a:off x="1042425" y="211038"/>
            <a:ext cx="70617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Roboto"/>
              <a:ea typeface="Roboto"/>
              <a:cs typeface="Roboto"/>
              <a:sym typeface="Roboto"/>
            </a:endParaRPr>
          </a:p>
        </p:txBody>
      </p:sp>
      <p:pic>
        <p:nvPicPr>
          <p:cNvPr id="202" name="Google Shape;202;p33" descr="watermark.jpg"/>
          <p:cNvPicPr preferRelativeResize="0"/>
          <p:nvPr/>
        </p:nvPicPr>
        <p:blipFill rotWithShape="1">
          <a:blip r:embed="rId3">
            <a:alphaModFix/>
          </a:blip>
          <a:srcRect l="51048" t="14424" r="35216" b="38251"/>
          <a:stretch/>
        </p:blipFill>
        <p:spPr>
          <a:xfrm>
            <a:off x="152400" y="152400"/>
            <a:ext cx="890025" cy="859476"/>
          </a:xfrm>
          <a:prstGeom prst="rect">
            <a:avLst/>
          </a:prstGeom>
          <a:noFill/>
          <a:ln>
            <a:noFill/>
          </a:ln>
        </p:spPr>
      </p:pic>
      <p:sp>
        <p:nvSpPr>
          <p:cNvPr id="203" name="Google Shape;203;p33"/>
          <p:cNvSpPr txBox="1"/>
          <p:nvPr/>
        </p:nvSpPr>
        <p:spPr>
          <a:xfrm>
            <a:off x="5371500" y="1492500"/>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04" name="Google Shape;204;p33"/>
          <p:cNvSpPr txBox="1"/>
          <p:nvPr/>
        </p:nvSpPr>
        <p:spPr>
          <a:xfrm>
            <a:off x="4122900" y="3571675"/>
            <a:ext cx="1812600" cy="9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05" name="Google Shape;205;p33"/>
          <p:cNvSpPr txBox="1"/>
          <p:nvPr/>
        </p:nvSpPr>
        <p:spPr>
          <a:xfrm>
            <a:off x="4490700" y="1626600"/>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06" name="Google Shape;206;p33"/>
          <p:cNvSpPr txBox="1"/>
          <p:nvPr/>
        </p:nvSpPr>
        <p:spPr>
          <a:xfrm>
            <a:off x="3834850" y="2792545"/>
            <a:ext cx="9879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07" name="Google Shape;207;p33"/>
          <p:cNvSpPr txBox="1"/>
          <p:nvPr/>
        </p:nvSpPr>
        <p:spPr>
          <a:xfrm>
            <a:off x="5146575" y="2748813"/>
            <a:ext cx="987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08" name="Google Shape;208;p33"/>
          <p:cNvSpPr txBox="1"/>
          <p:nvPr/>
        </p:nvSpPr>
        <p:spPr>
          <a:xfrm>
            <a:off x="4751975" y="2406900"/>
            <a:ext cx="449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09" name="Google Shape;209;p33"/>
          <p:cNvSpPr txBox="1"/>
          <p:nvPr/>
        </p:nvSpPr>
        <p:spPr>
          <a:xfrm>
            <a:off x="1109150" y="278250"/>
            <a:ext cx="8520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10" name="Google Shape;210;p33"/>
          <p:cNvSpPr txBox="1"/>
          <p:nvPr/>
        </p:nvSpPr>
        <p:spPr>
          <a:xfrm>
            <a:off x="311700" y="1229975"/>
            <a:ext cx="8076000" cy="3339000"/>
          </a:xfrm>
          <a:prstGeom prst="rect">
            <a:avLst/>
          </a:prstGeom>
          <a:noFill/>
          <a:ln>
            <a:noFill/>
          </a:ln>
        </p:spPr>
        <p:txBody>
          <a:bodyPr spcFirstLastPara="1" wrap="square" lIns="91425" tIns="91425" rIns="91425" bIns="91425" anchor="t" anchorCtr="0">
            <a:noAutofit/>
          </a:bodyPr>
          <a:lstStyle/>
          <a:p>
            <a:pPr marL="457200" lvl="0" indent="-368300" algn="l"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X axis represents a feature value and the Y axis represents the probability of belonging to class 1.</a:t>
            </a:r>
            <a:endParaRPr sz="2200">
              <a:solidFill>
                <a:srgbClr val="313131"/>
              </a:solidFill>
              <a:highlight>
                <a:schemeClr val="lt1"/>
              </a:highlight>
              <a:latin typeface="Montserrat"/>
              <a:ea typeface="Montserrat"/>
              <a:cs typeface="Montserrat"/>
              <a:sym typeface="Montserrat"/>
            </a:endParaRPr>
          </a:p>
        </p:txBody>
      </p:sp>
      <p:pic>
        <p:nvPicPr>
          <p:cNvPr id="211" name="Google Shape;211;p33" descr="Screen Shot 2017-05-01 at 6.55.53 PM.png"/>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id="212" name="Google Shape;212;p33" descr="watermark.jpg"/>
          <p:cNvPicPr preferRelativeResize="0"/>
          <p:nvPr/>
        </p:nvPicPr>
        <p:blipFill rotWithShape="1">
          <a:blip r:embed="rId3">
            <a:alphaModFix/>
          </a:blip>
          <a:srcRect l="-230" t="8854" r="230" b="38442"/>
          <a:stretch/>
        </p:blipFill>
        <p:spPr>
          <a:xfrm>
            <a:off x="-76200" y="4801375"/>
            <a:ext cx="2315821" cy="3421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1744</Words>
  <Application>Microsoft Office PowerPoint</Application>
  <PresentationFormat>On-screen Show (16:9)</PresentationFormat>
  <Paragraphs>392</Paragraphs>
  <Slides>57</Slides>
  <Notes>57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57</vt:i4>
      </vt:variant>
    </vt:vector>
  </HeadingPairs>
  <TitlesOfParts>
    <vt:vector size="65" baseType="lpstr">
      <vt:lpstr>Roboto</vt:lpstr>
      <vt:lpstr>Oswald</vt:lpstr>
      <vt:lpstr>Arial</vt:lpstr>
      <vt:lpstr>Inconsolata</vt:lpstr>
      <vt:lpstr>Montserrat</vt:lpstr>
      <vt:lpstr>Source Code Pro</vt:lpstr>
      <vt:lpstr>Simple Light</vt:lpstr>
      <vt:lpstr>Modern Writer</vt:lpstr>
      <vt:lpstr>Logistic Regression</vt:lpstr>
      <vt:lpstr>Python and Spark</vt:lpstr>
      <vt:lpstr>PowerPoint Presentation</vt:lpstr>
      <vt:lpstr>Python and Spark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 Documentation Example</vt:lpstr>
      <vt:lpstr>Python and Spark</vt:lpstr>
      <vt:lpstr>Python and Spark</vt:lpstr>
      <vt:lpstr>Python and Spark</vt:lpstr>
      <vt:lpstr>Python and Spark</vt:lpstr>
      <vt:lpstr>Python and Spark</vt:lpstr>
      <vt:lpstr>Logistic Regression Code Along</vt:lpstr>
      <vt:lpstr>Python and Spark</vt:lpstr>
      <vt:lpstr>Python and Spark</vt:lpstr>
      <vt:lpstr>Python and Spark</vt:lpstr>
      <vt:lpstr>Python and Spark</vt:lpstr>
      <vt:lpstr>Logistic Regression Consulting Project</vt:lpstr>
      <vt:lpstr>Python and Spark</vt:lpstr>
      <vt:lpstr>Python and Spark</vt:lpstr>
      <vt:lpstr>Python and Spark</vt:lpstr>
      <vt:lpstr>Python and Spark</vt:lpstr>
      <vt:lpstr>Python and Spark</vt:lpstr>
      <vt:lpstr>Python and Spark</vt:lpstr>
      <vt:lpstr>Python and Spark</vt:lpstr>
      <vt:lpstr>Python and Spark</vt:lpstr>
      <vt:lpstr>Python and Spark</vt:lpstr>
      <vt:lpstr>Python and Spark</vt:lpstr>
      <vt:lpstr>Python and Spark</vt:lpstr>
      <vt:lpstr>Logistic Regression Consulting Project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Hamidreza Ghasemi Damavandi</dc:creator>
  <cp:lastModifiedBy>Hamidreza Ghasemi Damavandi</cp:lastModifiedBy>
  <cp:revision>1</cp:revision>
  <dcterms:modified xsi:type="dcterms:W3CDTF">2019-08-20T17:06:08Z</dcterms:modified>
</cp:coreProperties>
</file>